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770" r:id="rId2"/>
    <p:sldMasterId id="2147483788" r:id="rId3"/>
    <p:sldMasterId id="2147483806" r:id="rId4"/>
    <p:sldMasterId id="2147483818" r:id="rId5"/>
    <p:sldMasterId id="2147483830" r:id="rId6"/>
  </p:sldMasterIdLst>
  <p:notesMasterIdLst>
    <p:notesMasterId r:id="rId51"/>
  </p:notesMasterIdLst>
  <p:sldIdLst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303" r:id="rId30"/>
    <p:sldId id="297" r:id="rId31"/>
    <p:sldId id="298" r:id="rId32"/>
    <p:sldId id="299" r:id="rId33"/>
    <p:sldId id="300" r:id="rId34"/>
    <p:sldId id="301" r:id="rId35"/>
    <p:sldId id="302" r:id="rId36"/>
    <p:sldId id="304" r:id="rId37"/>
    <p:sldId id="257" r:id="rId38"/>
    <p:sldId id="258" r:id="rId39"/>
    <p:sldId id="259" r:id="rId40"/>
    <p:sldId id="260" r:id="rId41"/>
    <p:sldId id="261" r:id="rId42"/>
    <p:sldId id="262" r:id="rId43"/>
    <p:sldId id="263" r:id="rId44"/>
    <p:sldId id="264" r:id="rId45"/>
    <p:sldId id="265" r:id="rId46"/>
    <p:sldId id="266" r:id="rId47"/>
    <p:sldId id="267" r:id="rId48"/>
    <p:sldId id="268" r:id="rId49"/>
    <p:sldId id="269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8D9B3-D77B-4133-86F1-9753A5DEA70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D8C71-4375-4291-93E8-E320447F6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1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899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283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475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829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210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556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626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206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82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27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05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830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096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664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47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85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505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313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270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370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640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214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D3AD-4900-4350-9753-801F7B0F7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76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39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6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2056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30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3447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65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6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62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32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83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9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4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61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90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50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58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77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8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83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2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8228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8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96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31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61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08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5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219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37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75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09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43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7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16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828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57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55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0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8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1367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041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84553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703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1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810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387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5199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1086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7627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978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9380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1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8523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366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44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09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6283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820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4932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1996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5636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112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9824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1922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7346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16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614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0299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5624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5063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8073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6584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4980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384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767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17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47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639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4299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8439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6895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43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5D10F-AB2A-4E2C-851C-C1CC7B7F7110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0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67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53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6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6515C-4D45-43EF-A822-E8881E870CE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04F22-3F23-4D31-B058-0868603EB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20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slide" Target="slide41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ctrTitle"/>
          </p:nvPr>
        </p:nvSpPr>
        <p:spPr>
          <a:xfrm>
            <a:off x="4842455" y="395861"/>
            <a:ext cx="5216919" cy="1646302"/>
          </a:xfrm>
        </p:spPr>
        <p:txBody>
          <a:bodyPr/>
          <a:lstStyle/>
          <a:p>
            <a:pPr algn="ctr" rtl="1"/>
            <a:r>
              <a:rPr lang="fa-IR" sz="9600" dirty="0">
                <a:solidFill>
                  <a:srgbClr val="C00000"/>
                </a:solidFill>
                <a:latin typeface="Moalla" panose="02000506000000020002" pitchFamily="2" charset="0"/>
                <a:cs typeface="2  Mitra_1 (MRT)" panose="00000700000000000000" pitchFamily="2" charset="-78"/>
              </a:rPr>
              <a:t>مرور قواعد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3945" y="3033835"/>
            <a:ext cx="7903532" cy="19507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15000" dirty="0" smtClean="0">
                <a:solidFill>
                  <a:srgbClr val="FFFF00"/>
                </a:solidFill>
                <a:latin typeface="Moalla" panose="02000506000000020002" pitchFamily="2" charset="0"/>
                <a:cs typeface="Moalla" panose="02000506000000020002" pitchFamily="2" charset="0"/>
              </a:rPr>
              <a:t>عربی هشتم</a:t>
            </a:r>
            <a:endParaRPr lang="en-US" sz="15000" dirty="0">
              <a:solidFill>
                <a:srgbClr val="FFFF00"/>
              </a:solidFill>
              <a:latin typeface="Moalla" panose="02000506000000020002" pitchFamily="2" charset="0"/>
              <a:cs typeface="Moalla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4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 Box 120"/>
          <p:cNvSpPr txBox="1"/>
          <p:nvPr/>
        </p:nvSpPr>
        <p:spPr>
          <a:xfrm>
            <a:off x="7732130" y="5190857"/>
            <a:ext cx="2006798" cy="93826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rPr>
              <a:t>مونث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Text Box 83"/>
          <p:cNvSpPr txBox="1"/>
          <p:nvPr/>
        </p:nvSpPr>
        <p:spPr>
          <a:xfrm>
            <a:off x="5114738" y="5211257"/>
            <a:ext cx="2516355" cy="104158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اَنْتِ</a:t>
            </a: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 </a:t>
            </a: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ذَهَـبْـ</a:t>
            </a:r>
            <a:r>
              <a:rPr kumimoji="0" lang="fa-IR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ت</a:t>
            </a:r>
            <a:r>
              <a:rPr kumimoji="0" lang="fa-I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ِ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flipH="1" flipV="1">
            <a:off x="7448170" y="5696718"/>
            <a:ext cx="720080" cy="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/>
          <p:cNvGrpSpPr/>
          <p:nvPr/>
        </p:nvGrpSpPr>
        <p:grpSpPr>
          <a:xfrm>
            <a:off x="7115549" y="4853551"/>
            <a:ext cx="1458237" cy="1426251"/>
            <a:chOff x="14917" y="115693"/>
            <a:chExt cx="301853" cy="322786"/>
          </a:xfrm>
        </p:grpSpPr>
        <p:sp>
          <p:nvSpPr>
            <p:cNvPr id="121" name="Oval 120"/>
            <p:cNvSpPr/>
            <p:nvPr/>
          </p:nvSpPr>
          <p:spPr>
            <a:xfrm>
              <a:off x="90209" y="115693"/>
              <a:ext cx="145163" cy="14896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Text Box 28"/>
            <p:cNvSpPr txBox="1"/>
            <p:nvPr/>
          </p:nvSpPr>
          <p:spPr>
            <a:xfrm>
              <a:off x="14917" y="126747"/>
              <a:ext cx="301853" cy="31173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2  Titr" panose="00000700000000000000" pitchFamily="2" charset="-78"/>
                </a:rPr>
                <a:t>10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 flipH="1">
            <a:off x="4533363" y="5729639"/>
            <a:ext cx="742448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-312338" y="402349"/>
            <a:ext cx="13109122" cy="5772400"/>
            <a:chOff x="-312338" y="402349"/>
            <a:chExt cx="13109122" cy="5772400"/>
          </a:xfrm>
        </p:grpSpPr>
        <p:sp>
          <p:nvSpPr>
            <p:cNvPr id="63" name="Text Box 120"/>
            <p:cNvSpPr txBox="1"/>
            <p:nvPr/>
          </p:nvSpPr>
          <p:spPr>
            <a:xfrm>
              <a:off x="8923741" y="4581222"/>
              <a:ext cx="3873043" cy="140975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دوم شخص </a:t>
              </a:r>
              <a:endPara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مفرد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 Box 120"/>
            <p:cNvSpPr txBox="1"/>
            <p:nvPr/>
          </p:nvSpPr>
          <p:spPr>
            <a:xfrm>
              <a:off x="7350136" y="3792592"/>
              <a:ext cx="2243037" cy="8418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مذکر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 Box 80"/>
            <p:cNvSpPr txBox="1"/>
            <p:nvPr/>
          </p:nvSpPr>
          <p:spPr>
            <a:xfrm>
              <a:off x="4440502" y="3792592"/>
              <a:ext cx="2553144" cy="10969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اَنْتَ</a:t>
              </a: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َ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ight Brace 65"/>
            <p:cNvSpPr/>
            <p:nvPr/>
          </p:nvSpPr>
          <p:spPr>
            <a:xfrm>
              <a:off x="8892868" y="3876242"/>
              <a:ext cx="769791" cy="2298507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H="1" flipV="1">
              <a:off x="7041382" y="4292927"/>
              <a:ext cx="720080" cy="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6782154" y="3427300"/>
              <a:ext cx="1458237" cy="1426251"/>
              <a:chOff x="14917" y="115693"/>
              <a:chExt cx="301853" cy="322786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Text Box 28"/>
              <p:cNvSpPr txBox="1"/>
              <p:nvPr/>
            </p:nvSpPr>
            <p:spPr>
              <a:xfrm>
                <a:off x="14917" y="12674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7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cxnSp>
          <p:nvCxnSpPr>
            <p:cNvPr id="71" name="Straight Arrow Connector 70"/>
            <p:cNvCxnSpPr/>
            <p:nvPr/>
          </p:nvCxnSpPr>
          <p:spPr>
            <a:xfrm flipH="1" flipV="1">
              <a:off x="3929369" y="4304996"/>
              <a:ext cx="738137" cy="2931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/>
            <p:cNvGrpSpPr/>
            <p:nvPr/>
          </p:nvGrpSpPr>
          <p:grpSpPr>
            <a:xfrm>
              <a:off x="1425167" y="402349"/>
              <a:ext cx="10227867" cy="2849440"/>
              <a:chOff x="1425167" y="392182"/>
              <a:chExt cx="10227867" cy="2849440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7738110" y="392182"/>
                <a:ext cx="3540052" cy="701464"/>
                <a:chOff x="7847795" y="327909"/>
                <a:chExt cx="3540052" cy="701464"/>
              </a:xfrm>
            </p:grpSpPr>
            <p:grpSp>
              <p:nvGrpSpPr>
                <p:cNvPr id="97" name="Group 96"/>
                <p:cNvGrpSpPr/>
                <p:nvPr/>
              </p:nvGrpSpPr>
              <p:grpSpPr>
                <a:xfrm>
                  <a:off x="9374416" y="455888"/>
                  <a:ext cx="2013431" cy="573485"/>
                  <a:chOff x="8906224" y="941693"/>
                  <a:chExt cx="2013431" cy="573485"/>
                </a:xfrm>
              </p:grpSpPr>
              <p:sp>
                <p:nvSpPr>
                  <p:cNvPr id="99" name="Rounded Rectangle 98"/>
                  <p:cNvSpPr/>
                  <p:nvPr/>
                </p:nvSpPr>
                <p:spPr>
                  <a:xfrm>
                    <a:off x="8936829" y="941693"/>
                    <a:ext cx="1918390" cy="573485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Text Box 1"/>
                  <p:cNvSpPr txBox="1"/>
                  <p:nvPr/>
                </p:nvSpPr>
                <p:spPr>
                  <a:xfrm>
                    <a:off x="8906224" y="958330"/>
                    <a:ext cx="2013431" cy="54898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76107" tIns="88053" rIns="176107" bIns="88053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541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2  Bardiya" panose="00000400000000000000" pitchFamily="2" charset="-78"/>
                      </a:rPr>
                      <a:t>صرف </a:t>
                    </a:r>
                    <a:r>
                      <a:rPr kumimoji="0" lang="fa-IR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2  Bardiya" panose="00000400000000000000" pitchFamily="2" charset="-78"/>
                      </a:rPr>
                      <a:t>فعل ماضی</a:t>
                    </a:r>
                    <a:endPara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2  Bardiya" panose="00000400000000000000" pitchFamily="2" charset="-78"/>
                    </a:endParaRPr>
                  </a:p>
                </p:txBody>
              </p:sp>
            </p:grpSp>
            <p:sp>
              <p:nvSpPr>
                <p:cNvPr id="98" name="Text Box 80"/>
                <p:cNvSpPr txBox="1"/>
                <p:nvPr/>
              </p:nvSpPr>
              <p:spPr>
                <a:xfrm>
                  <a:off x="7847795" y="327909"/>
                  <a:ext cx="1494698" cy="66404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B Sahar" panose="00000400000000000000" pitchFamily="2" charset="-78"/>
                    </a:rPr>
                    <a:t>جدید</a:t>
                  </a: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B Sahar" panose="00000400000000000000" pitchFamily="2" charset="-78"/>
                  </a:endParaRP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1506795" y="485291"/>
                <a:ext cx="3274882" cy="705859"/>
                <a:chOff x="1715716" y="341310"/>
                <a:chExt cx="3274882" cy="705859"/>
              </a:xfrm>
            </p:grpSpPr>
            <p:grpSp>
              <p:nvGrpSpPr>
                <p:cNvPr id="93" name="Group 92"/>
                <p:cNvGrpSpPr/>
                <p:nvPr/>
              </p:nvGrpSpPr>
              <p:grpSpPr>
                <a:xfrm>
                  <a:off x="2977167" y="473684"/>
                  <a:ext cx="2013431" cy="573485"/>
                  <a:chOff x="8906224" y="941693"/>
                  <a:chExt cx="2013431" cy="573485"/>
                </a:xfrm>
              </p:grpSpPr>
              <p:sp>
                <p:nvSpPr>
                  <p:cNvPr id="95" name="Rounded Rectangle 94"/>
                  <p:cNvSpPr/>
                  <p:nvPr/>
                </p:nvSpPr>
                <p:spPr>
                  <a:xfrm>
                    <a:off x="8936829" y="941693"/>
                    <a:ext cx="1918390" cy="573485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Text Box 1"/>
                  <p:cNvSpPr txBox="1"/>
                  <p:nvPr/>
                </p:nvSpPr>
                <p:spPr>
                  <a:xfrm>
                    <a:off x="8906224" y="958330"/>
                    <a:ext cx="2013431" cy="54898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76107" tIns="88053" rIns="176107" bIns="88053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541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2  Bardiya" panose="00000400000000000000" pitchFamily="2" charset="-78"/>
                      </a:rPr>
                      <a:t>صرف </a:t>
                    </a:r>
                    <a:r>
                      <a:rPr kumimoji="0" lang="fa-IR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2  Bardiya" panose="00000400000000000000" pitchFamily="2" charset="-78"/>
                      </a:rPr>
                      <a:t>فعل </a:t>
                    </a:r>
                    <a:r>
                      <a:rPr kumimoji="0" lang="fa-IR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2  Bardiya" panose="00000400000000000000" pitchFamily="2" charset="-78"/>
                      </a:rPr>
                      <a:t>مضارع</a:t>
                    </a:r>
                    <a:endPara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2  Bardiya" panose="00000400000000000000" pitchFamily="2" charset="-78"/>
                    </a:endParaRPr>
                  </a:p>
                </p:txBody>
              </p:sp>
            </p:grpSp>
            <p:sp>
              <p:nvSpPr>
                <p:cNvPr id="94" name="Text Box 80"/>
                <p:cNvSpPr txBox="1"/>
                <p:nvPr/>
              </p:nvSpPr>
              <p:spPr>
                <a:xfrm>
                  <a:off x="1715716" y="341310"/>
                  <a:ext cx="1494698" cy="66404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B Sahar" panose="00000400000000000000" pitchFamily="2" charset="-78"/>
                    </a:rPr>
                    <a:t>جدید</a:t>
                  </a: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B Sahar" panose="00000400000000000000" pitchFamily="2" charset="-78"/>
                  </a:endParaRPr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1425167" y="1441612"/>
                <a:ext cx="10227867" cy="1800010"/>
                <a:chOff x="1862495" y="1468834"/>
                <a:chExt cx="10227867" cy="1800010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5872362" y="1548873"/>
                  <a:ext cx="6218000" cy="1719971"/>
                  <a:chOff x="5699265" y="2962124"/>
                  <a:chExt cx="6218000" cy="1719971"/>
                </a:xfrm>
              </p:grpSpPr>
              <p:sp>
                <p:nvSpPr>
                  <p:cNvPr id="86" name="Text Box 118"/>
                  <p:cNvSpPr txBox="1"/>
                  <p:nvPr/>
                </p:nvSpPr>
                <p:spPr>
                  <a:xfrm>
                    <a:off x="8545133" y="3263200"/>
                    <a:ext cx="3275147" cy="921558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EntezareZohoor B3" panose="00000700000000000000" pitchFamily="2" charset="-78"/>
                      </a:rPr>
                      <a:t>اول </a:t>
                    </a:r>
                    <a:r>
                      <a:rPr kumimoji="0" lang="fa-IR" sz="4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EntezareZohoor B3" panose="00000700000000000000" pitchFamily="2" charset="-78"/>
                      </a:rPr>
                      <a:t>شخص </a:t>
                    </a:r>
                    <a:r>
                      <a:rPr kumimoji="0" lang="fa-IR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EntezareZohoor B3" panose="00000700000000000000" pitchFamily="2" charset="-78"/>
                      </a:rPr>
                      <a:t>مفرد </a:t>
                    </a:r>
                    <a:endPara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7" name="Text Box 118"/>
                  <p:cNvSpPr txBox="1"/>
                  <p:nvPr/>
                </p:nvSpPr>
                <p:spPr>
                  <a:xfrm>
                    <a:off x="8393829" y="4051830"/>
                    <a:ext cx="3523436" cy="63026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EntezareZohoor B3" panose="00000700000000000000" pitchFamily="2" charset="-78"/>
                      </a:rPr>
                      <a:t>مشترک </a:t>
                    </a:r>
                    <a:r>
                      <a:rPr kumimoji="0" lang="fa-IR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EntezareZohoor B3" panose="00000700000000000000" pitchFamily="2" charset="-78"/>
                      </a:rPr>
                      <a:t>بین مذکر و مونث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88" name="Straight Arrow Connector 87"/>
                  <p:cNvCxnSpPr/>
                  <p:nvPr/>
                </p:nvCxnSpPr>
                <p:spPr>
                  <a:xfrm flipH="1" flipV="1">
                    <a:off x="8007688" y="3754695"/>
                    <a:ext cx="720080" cy="1"/>
                  </a:xfrm>
                  <a:prstGeom prst="straightConnector1">
                    <a:avLst/>
                  </a:prstGeom>
                  <a:ln w="571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Text Box 86"/>
                  <p:cNvSpPr txBox="1"/>
                  <p:nvPr/>
                </p:nvSpPr>
                <p:spPr>
                  <a:xfrm>
                    <a:off x="5699265" y="3295650"/>
                    <a:ext cx="2409634" cy="1105448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4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اَنا</a:t>
                    </a:r>
                    <a:r>
                      <a:rPr kumimoji="0" lang="fa-IR" sz="4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 </a:t>
                    </a:r>
                    <a:r>
                      <a:rPr kumimoji="0" lang="fa-IR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ذَهَـبْـ</a:t>
                    </a:r>
                    <a:r>
                      <a:rPr kumimoji="0" lang="fa-IR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ت</a:t>
                    </a:r>
                    <a:r>
                      <a:rPr kumimoji="0" lang="fa-IR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ُ</a:t>
                    </a:r>
                    <a:endParaRPr kumimoji="0" lang="en-US" sz="4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7638609" y="2962124"/>
                    <a:ext cx="1458237" cy="1426251"/>
                    <a:chOff x="14917" y="115693"/>
                    <a:chExt cx="301853" cy="322786"/>
                  </a:xfrm>
                </p:grpSpPr>
                <p:sp>
                  <p:nvSpPr>
                    <p:cNvPr id="91" name="Oval 90"/>
                    <p:cNvSpPr/>
                    <p:nvPr/>
                  </p:nvSpPr>
                  <p:spPr>
                    <a:xfrm>
                      <a:off x="90209" y="115693"/>
                      <a:ext cx="145163" cy="148961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" name="Text Box 28"/>
                    <p:cNvSpPr txBox="1"/>
                    <p:nvPr/>
                  </p:nvSpPr>
                  <p:spPr>
                    <a:xfrm>
                      <a:off x="14917" y="126747"/>
                      <a:ext cx="301853" cy="311732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2  Titr" panose="00000700000000000000" pitchFamily="2" charset="-78"/>
                        </a:rPr>
                        <a:t>13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p:txBody>
                </p:sp>
              </p:grpSp>
            </p:grpSp>
            <p:cxnSp>
              <p:nvCxnSpPr>
                <p:cNvPr id="77" name="Straight Arrow Connector 76"/>
                <p:cNvCxnSpPr/>
                <p:nvPr/>
              </p:nvCxnSpPr>
              <p:spPr>
                <a:xfrm flipH="1" flipV="1">
                  <a:off x="5205697" y="2395981"/>
                  <a:ext cx="882787" cy="1"/>
                </a:xfrm>
                <a:prstGeom prst="straightConnector1">
                  <a:avLst/>
                </a:prstGeom>
                <a:ln w="7620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8" name="Group 77"/>
                <p:cNvGrpSpPr/>
                <p:nvPr/>
              </p:nvGrpSpPr>
              <p:grpSpPr>
                <a:xfrm>
                  <a:off x="1862495" y="1468834"/>
                  <a:ext cx="3352298" cy="1613376"/>
                  <a:chOff x="4129505" y="95569"/>
                  <a:chExt cx="3352298" cy="1613376"/>
                </a:xfrm>
              </p:grpSpPr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4129505" y="95569"/>
                    <a:ext cx="3352298" cy="1585517"/>
                    <a:chOff x="7617879" y="1708082"/>
                    <a:chExt cx="1542768" cy="765876"/>
                  </a:xfrm>
                </p:grpSpPr>
                <p:grpSp>
                  <p:nvGrpSpPr>
                    <p:cNvPr id="82" name="Group 81"/>
                    <p:cNvGrpSpPr/>
                    <p:nvPr/>
                  </p:nvGrpSpPr>
                  <p:grpSpPr>
                    <a:xfrm>
                      <a:off x="7617879" y="1708082"/>
                      <a:ext cx="1542768" cy="765876"/>
                      <a:chOff x="7617879" y="1708082"/>
                      <a:chExt cx="1542768" cy="765876"/>
                    </a:xfrm>
                  </p:grpSpPr>
                  <p:sp>
                    <p:nvSpPr>
                      <p:cNvPr id="84" name="Text Box 86"/>
                      <p:cNvSpPr txBox="1"/>
                      <p:nvPr/>
                    </p:nvSpPr>
                    <p:spPr>
                      <a:xfrm>
                        <a:off x="7617879" y="1780538"/>
                        <a:ext cx="1542768" cy="69342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132080" tIns="66040" rIns="132080" bIns="6604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1156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7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B9BD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اَنا</a:t>
                        </a:r>
                        <a:r>
                          <a:rPr kumimoji="0" lang="fa-IR" sz="7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 </a:t>
                        </a:r>
                        <a:r>
                          <a:rPr kumimoji="0" lang="fa-IR" sz="7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أ</a:t>
                        </a:r>
                        <a:r>
                          <a:rPr kumimoji="0" lang="fa-IR" sz="7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ذهــب</a:t>
                        </a:r>
                        <a:endParaRPr kumimoji="0" lang="en-US" sz="7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85" name="Text Box 86"/>
                      <p:cNvSpPr txBox="1"/>
                      <p:nvPr/>
                    </p:nvSpPr>
                    <p:spPr>
                      <a:xfrm>
                        <a:off x="8443814" y="1708082"/>
                        <a:ext cx="229609" cy="272367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132080" tIns="66040" rIns="132080" bIns="6604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1156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7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ََ</a:t>
                        </a:r>
                        <a:endParaRPr kumimoji="0" lang="en-US" sz="7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83" name="Text Box 86"/>
                    <p:cNvSpPr txBox="1"/>
                    <p:nvPr/>
                  </p:nvSpPr>
                  <p:spPr>
                    <a:xfrm>
                      <a:off x="8020619" y="1793995"/>
                      <a:ext cx="405353" cy="351179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32080" tIns="66040" rIns="132080" bIns="6604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9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ََ</a:t>
                      </a:r>
                      <a:endParaRPr kumimoji="0" lang="en-US" sz="9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4129505" y="508616"/>
                    <a:ext cx="1184857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ُ</a:t>
                    </a:r>
                    <a:endParaRPr kumimoji="0" lang="en-US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5341727" y="334792"/>
                    <a:ext cx="1184857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ْ</a:t>
                    </a:r>
                    <a:endParaRPr kumimoji="0" lang="en-US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101" name="Group 100"/>
            <p:cNvGrpSpPr/>
            <p:nvPr/>
          </p:nvGrpSpPr>
          <p:grpSpPr>
            <a:xfrm>
              <a:off x="-312338" y="3391549"/>
              <a:ext cx="4621137" cy="1387890"/>
              <a:chOff x="3561766" y="356580"/>
              <a:chExt cx="4621137" cy="1387890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3561766" y="420694"/>
                <a:ext cx="4621137" cy="1323776"/>
                <a:chOff x="7210595" y="3057725"/>
                <a:chExt cx="1690441" cy="686082"/>
              </a:xfrm>
            </p:grpSpPr>
            <p:sp>
              <p:nvSpPr>
                <p:cNvPr id="105" name="Text Box 80"/>
                <p:cNvSpPr txBox="1"/>
                <p:nvPr/>
              </p:nvSpPr>
              <p:spPr>
                <a:xfrm>
                  <a:off x="7210595" y="3057725"/>
                  <a:ext cx="1690441" cy="68608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8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اَنْتَ</a:t>
                  </a:r>
                  <a:r>
                    <a:rPr kumimoji="0" lang="fa-IR" sz="8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 </a:t>
                  </a: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تَـ</a:t>
                  </a: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ذهـب</a:t>
                  </a:r>
                  <a:endPara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Text Box 86"/>
                <p:cNvSpPr txBox="1"/>
                <p:nvPr/>
              </p:nvSpPr>
              <p:spPr>
                <a:xfrm>
                  <a:off x="7508046" y="3070247"/>
                  <a:ext cx="405353" cy="35117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1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1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3" name="Text Box 80"/>
              <p:cNvSpPr txBox="1"/>
              <p:nvPr/>
            </p:nvSpPr>
            <p:spPr>
              <a:xfrm>
                <a:off x="3857104" y="648465"/>
                <a:ext cx="825500" cy="71878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ُ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Text Box 80"/>
              <p:cNvSpPr txBox="1"/>
              <p:nvPr/>
            </p:nvSpPr>
            <p:spPr>
              <a:xfrm>
                <a:off x="5085004" y="356580"/>
                <a:ext cx="929239" cy="5921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ْ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46369" y="4833062"/>
            <a:ext cx="4621137" cy="1404576"/>
            <a:chOff x="3519563" y="353962"/>
            <a:chExt cx="4621137" cy="1404576"/>
          </a:xfrm>
        </p:grpSpPr>
        <p:grpSp>
          <p:nvGrpSpPr>
            <p:cNvPr id="110" name="Group 109"/>
            <p:cNvGrpSpPr/>
            <p:nvPr/>
          </p:nvGrpSpPr>
          <p:grpSpPr>
            <a:xfrm>
              <a:off x="3519563" y="434762"/>
              <a:ext cx="4621137" cy="1323776"/>
              <a:chOff x="7210595" y="3057725"/>
              <a:chExt cx="1690441" cy="686082"/>
            </a:xfrm>
          </p:grpSpPr>
          <p:sp>
            <p:nvSpPr>
              <p:cNvPr id="113" name="Text Box 80"/>
              <p:cNvSpPr txBox="1"/>
              <p:nvPr/>
            </p:nvSpPr>
            <p:spPr>
              <a:xfrm>
                <a:off x="7210595" y="3057725"/>
                <a:ext cx="1690441" cy="68608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اَنْتِ</a:t>
                </a: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 تَـ</a:t>
                </a: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ذهـب</a:t>
                </a: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ینَ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Text Box 86"/>
              <p:cNvSpPr txBox="1"/>
              <p:nvPr/>
            </p:nvSpPr>
            <p:spPr>
              <a:xfrm>
                <a:off x="7508046" y="3070247"/>
                <a:ext cx="405353" cy="3511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15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ََ</a:t>
                </a:r>
                <a:endParaRPr kumimoji="0" lang="en-US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2" name="Text Box 80"/>
            <p:cNvSpPr txBox="1"/>
            <p:nvPr/>
          </p:nvSpPr>
          <p:spPr>
            <a:xfrm>
              <a:off x="5176514" y="353962"/>
              <a:ext cx="929239" cy="5921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55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  <p:bldP spid="2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6"/>
          <p:cNvSpPr txBox="1"/>
          <p:nvPr/>
        </p:nvSpPr>
        <p:spPr>
          <a:xfrm>
            <a:off x="9845118" y="2082130"/>
            <a:ext cx="2102026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جَـعَـلَ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86"/>
          <p:cNvSpPr txBox="1"/>
          <p:nvPr/>
        </p:nvSpPr>
        <p:spPr>
          <a:xfrm>
            <a:off x="5303982" y="2058946"/>
            <a:ext cx="223155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ـجـعـلـ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86"/>
          <p:cNvSpPr txBox="1"/>
          <p:nvPr/>
        </p:nvSpPr>
        <p:spPr>
          <a:xfrm>
            <a:off x="5717766" y="2012034"/>
            <a:ext cx="880796" cy="7270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ََ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812050" y="2144727"/>
            <a:ext cx="1231604" cy="1118809"/>
            <a:chOff x="8980342" y="4156231"/>
            <a:chExt cx="1231604" cy="1118809"/>
          </a:xfrm>
        </p:grpSpPr>
        <p:sp>
          <p:nvSpPr>
            <p:cNvPr id="31" name="Text Box 86"/>
            <p:cNvSpPr txBox="1"/>
            <p:nvPr/>
          </p:nvSpPr>
          <p:spPr>
            <a:xfrm>
              <a:off x="8980342" y="4187312"/>
              <a:ext cx="1231604" cy="10877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ـــ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86"/>
            <p:cNvSpPr txBox="1"/>
            <p:nvPr/>
          </p:nvSpPr>
          <p:spPr>
            <a:xfrm>
              <a:off x="9311384" y="4156231"/>
              <a:ext cx="284760" cy="5508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ََ</a:t>
              </a:r>
              <a:endPara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297405" y="2188789"/>
            <a:ext cx="801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ْ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86"/>
          <p:cNvSpPr txBox="1"/>
          <p:nvPr/>
        </p:nvSpPr>
        <p:spPr>
          <a:xfrm>
            <a:off x="9605901" y="3687906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ضَـرَبَ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507688" y="5202321"/>
            <a:ext cx="1367084" cy="1731560"/>
            <a:chOff x="8281219" y="4385860"/>
            <a:chExt cx="1367084" cy="1731560"/>
          </a:xfrm>
        </p:grpSpPr>
        <p:sp>
          <p:nvSpPr>
            <p:cNvPr id="43" name="Text Box 86"/>
            <p:cNvSpPr txBox="1"/>
            <p:nvPr/>
          </p:nvSpPr>
          <p:spPr>
            <a:xfrm>
              <a:off x="8416699" y="4385860"/>
              <a:ext cx="1231604" cy="10877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ـــ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81219" y="4547760"/>
              <a:ext cx="11848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774076" y="3670664"/>
            <a:ext cx="1231604" cy="1175688"/>
            <a:chOff x="9059572" y="3531417"/>
            <a:chExt cx="1231604" cy="1175688"/>
          </a:xfrm>
        </p:grpSpPr>
        <p:sp>
          <p:nvSpPr>
            <p:cNvPr id="48" name="Text Box 86"/>
            <p:cNvSpPr txBox="1"/>
            <p:nvPr/>
          </p:nvSpPr>
          <p:spPr>
            <a:xfrm>
              <a:off x="9059572" y="3531417"/>
              <a:ext cx="1231604" cy="10877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ـــ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Box 86"/>
            <p:cNvSpPr txBox="1"/>
            <p:nvPr/>
          </p:nvSpPr>
          <p:spPr>
            <a:xfrm>
              <a:off x="9311384" y="4156231"/>
              <a:ext cx="284760" cy="5508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ََ</a:t>
              </a:r>
              <a:endPara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 Box 86"/>
          <p:cNvSpPr txBox="1"/>
          <p:nvPr/>
        </p:nvSpPr>
        <p:spPr>
          <a:xfrm>
            <a:off x="4981009" y="3597980"/>
            <a:ext cx="2786171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ـضـربـ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01399" y="3670664"/>
            <a:ext cx="801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ْ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86"/>
          <p:cNvSpPr txBox="1"/>
          <p:nvPr/>
        </p:nvSpPr>
        <p:spPr>
          <a:xfrm>
            <a:off x="5867622" y="4414171"/>
            <a:ext cx="284760" cy="5508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ََ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Box 86"/>
          <p:cNvSpPr txBox="1"/>
          <p:nvPr/>
        </p:nvSpPr>
        <p:spPr>
          <a:xfrm>
            <a:off x="9614005" y="5165520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کَـتَـبَ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 Box 86"/>
          <p:cNvSpPr txBox="1"/>
          <p:nvPr/>
        </p:nvSpPr>
        <p:spPr>
          <a:xfrm>
            <a:off x="5125769" y="5156214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ـکـتـبـ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74415" y="5186037"/>
            <a:ext cx="801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ْ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490073" y="5215932"/>
            <a:ext cx="1184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ُ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700011" y="177570"/>
            <a:ext cx="10534293" cy="1500240"/>
            <a:chOff x="2713517" y="177570"/>
            <a:chExt cx="9520787" cy="1500240"/>
          </a:xfrm>
        </p:grpSpPr>
        <p:grpSp>
          <p:nvGrpSpPr>
            <p:cNvPr id="46" name="Group 45"/>
            <p:cNvGrpSpPr/>
            <p:nvPr/>
          </p:nvGrpSpPr>
          <p:grpSpPr>
            <a:xfrm>
              <a:off x="4360429" y="177570"/>
              <a:ext cx="7873875" cy="1500240"/>
              <a:chOff x="4276794" y="546767"/>
              <a:chExt cx="7873875" cy="150024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8341170" y="611488"/>
                <a:ext cx="3809499" cy="1435519"/>
                <a:chOff x="8213633" y="575284"/>
                <a:chExt cx="3809499" cy="1435519"/>
              </a:xfrm>
            </p:grpSpPr>
            <p:sp>
              <p:nvSpPr>
                <p:cNvPr id="17" name="Text Box 86"/>
                <p:cNvSpPr txBox="1"/>
                <p:nvPr/>
              </p:nvSpPr>
              <p:spPr>
                <a:xfrm>
                  <a:off x="8213633" y="575284"/>
                  <a:ext cx="3809499" cy="143551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ذَهـَـبَ </a:t>
                  </a:r>
                  <a:r>
                    <a:rPr kumimoji="0" lang="fa-IR" sz="5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ـــ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Text Box 86"/>
                <p:cNvSpPr txBox="1"/>
                <p:nvPr/>
              </p:nvSpPr>
              <p:spPr>
                <a:xfrm>
                  <a:off x="8431056" y="626969"/>
                  <a:ext cx="880796" cy="72701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3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1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276794" y="546767"/>
                <a:ext cx="4700839" cy="1435519"/>
                <a:chOff x="3348326" y="208705"/>
                <a:chExt cx="4700839" cy="1435519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3348326" y="208705"/>
                  <a:ext cx="4700839" cy="1435519"/>
                  <a:chOff x="7258371" y="1762731"/>
                  <a:chExt cx="2163383" cy="693420"/>
                </a:xfrm>
              </p:grpSpPr>
              <p:sp>
                <p:nvSpPr>
                  <p:cNvPr id="6" name="Text Box 86"/>
                  <p:cNvSpPr txBox="1"/>
                  <p:nvPr/>
                </p:nvSpPr>
                <p:spPr>
                  <a:xfrm>
                    <a:off x="7258371" y="1762731"/>
                    <a:ext cx="2163383" cy="69342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اَنتِ</a:t>
                    </a: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 </a:t>
                    </a: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تَـ</a:t>
                    </a: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ذهــبـ</a:t>
                    </a: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ـینَ</a:t>
                    </a:r>
                    <a:endParaRPr kumimoji="0" lang="en-US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" name="Text Box 86"/>
                  <p:cNvSpPr txBox="1"/>
                  <p:nvPr/>
                </p:nvSpPr>
                <p:spPr>
                  <a:xfrm>
                    <a:off x="7999460" y="1776332"/>
                    <a:ext cx="405353" cy="35117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9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ََ</a:t>
                    </a:r>
                    <a:endParaRPr kumimoji="0" lang="en-US" sz="9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5308830" y="230726"/>
                  <a:ext cx="118485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ْ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2713517" y="569233"/>
              <a:ext cx="19628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 Yekan" panose="00000400000000000000" pitchFamily="2" charset="-78"/>
                </a:rPr>
                <a:t>می روی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999574" y="2365729"/>
            <a:ext cx="267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قرار می دهی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17476" y="3978441"/>
            <a:ext cx="210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می زنی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92863" y="5312694"/>
            <a:ext cx="267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می نویسی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55" name="Text Box 86"/>
          <p:cNvSpPr txBox="1"/>
          <p:nvPr/>
        </p:nvSpPr>
        <p:spPr>
          <a:xfrm>
            <a:off x="6241665" y="5146129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تَـ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Box 86"/>
          <p:cNvSpPr txBox="1"/>
          <p:nvPr/>
        </p:nvSpPr>
        <p:spPr>
          <a:xfrm>
            <a:off x="6309709" y="2055489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تَـ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Box 86"/>
          <p:cNvSpPr txBox="1"/>
          <p:nvPr/>
        </p:nvSpPr>
        <p:spPr>
          <a:xfrm>
            <a:off x="6274075" y="3599050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تَـ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Box 86"/>
          <p:cNvSpPr txBox="1"/>
          <p:nvPr/>
        </p:nvSpPr>
        <p:spPr>
          <a:xfrm>
            <a:off x="7673858" y="2097732"/>
            <a:ext cx="1260601" cy="115745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اَنتِ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Box 86"/>
          <p:cNvSpPr txBox="1"/>
          <p:nvPr/>
        </p:nvSpPr>
        <p:spPr>
          <a:xfrm>
            <a:off x="7578986" y="3631282"/>
            <a:ext cx="1260601" cy="115745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اَنتِ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 Box 86"/>
          <p:cNvSpPr txBox="1"/>
          <p:nvPr/>
        </p:nvSpPr>
        <p:spPr>
          <a:xfrm>
            <a:off x="7551449" y="5181268"/>
            <a:ext cx="1260601" cy="115745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اَنتِ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86"/>
          <p:cNvSpPr txBox="1"/>
          <p:nvPr/>
        </p:nvSpPr>
        <p:spPr>
          <a:xfrm>
            <a:off x="3990037" y="2056391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ـینَ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86"/>
          <p:cNvSpPr txBox="1"/>
          <p:nvPr/>
        </p:nvSpPr>
        <p:spPr>
          <a:xfrm>
            <a:off x="3980636" y="3601979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ـینَ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86"/>
          <p:cNvSpPr txBox="1"/>
          <p:nvPr/>
        </p:nvSpPr>
        <p:spPr>
          <a:xfrm>
            <a:off x="3996536" y="5147714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ـینَ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4" grpId="0"/>
      <p:bldP spid="39" grpId="0"/>
      <p:bldP spid="41" grpId="0"/>
      <p:bldP spid="54" grpId="0"/>
      <p:bldP spid="56" grpId="0"/>
      <p:bldP spid="58" grpId="0"/>
      <p:bldP spid="60" grpId="0"/>
      <p:bldP spid="65" grpId="0"/>
      <p:bldP spid="67" grpId="0"/>
      <p:bldP spid="71" grpId="0"/>
      <p:bldP spid="74" grpId="0"/>
      <p:bldP spid="75" grpId="0"/>
      <p:bldP spid="76" grpId="0"/>
      <p:bldP spid="55" grpId="0"/>
      <p:bldP spid="66" grpId="0"/>
      <p:bldP spid="69" grpId="0"/>
      <p:bldP spid="70" grpId="0"/>
      <p:bldP spid="73" grpId="0"/>
      <p:bldP spid="77" grpId="0"/>
      <p:bldP spid="50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69576"/>
            <a:ext cx="12774869" cy="5940358"/>
            <a:chOff x="0" y="327909"/>
            <a:chExt cx="12774869" cy="5940358"/>
          </a:xfrm>
        </p:grpSpPr>
        <p:grpSp>
          <p:nvGrpSpPr>
            <p:cNvPr id="329" name="Group 328"/>
            <p:cNvGrpSpPr/>
            <p:nvPr/>
          </p:nvGrpSpPr>
          <p:grpSpPr>
            <a:xfrm>
              <a:off x="9319325" y="455888"/>
              <a:ext cx="2013431" cy="573485"/>
              <a:chOff x="8906224" y="941693"/>
              <a:chExt cx="2013431" cy="573485"/>
            </a:xfrm>
          </p:grpSpPr>
          <p:sp>
            <p:nvSpPr>
              <p:cNvPr id="222" name="Rounded Rectangle 221"/>
              <p:cNvSpPr/>
              <p:nvPr/>
            </p:nvSpPr>
            <p:spPr>
              <a:xfrm>
                <a:off x="8936829" y="941693"/>
                <a:ext cx="1918390" cy="57348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Text Box 1"/>
              <p:cNvSpPr txBox="1"/>
              <p:nvPr/>
            </p:nvSpPr>
            <p:spPr>
              <a:xfrm>
                <a:off x="8906224" y="958330"/>
                <a:ext cx="2013431" cy="5489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76107" tIns="88053" rIns="176107" bIns="8805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541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rPr>
                  <a:t>صرف </a:t>
                </a:r>
                <a:r>
                  <a:rPr kumimoji="0" lang="fa-I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rPr>
                  <a:t>فعل ماضی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2  Bardiya" panose="00000400000000000000" pitchFamily="2" charset="-78"/>
                </a:endParaRPr>
              </a:p>
            </p:txBody>
          </p:sp>
        </p:grpSp>
        <p:sp>
          <p:nvSpPr>
            <p:cNvPr id="224" name="Text Box 118"/>
            <p:cNvSpPr txBox="1"/>
            <p:nvPr/>
          </p:nvSpPr>
          <p:spPr>
            <a:xfrm>
              <a:off x="8335496" y="1627583"/>
              <a:ext cx="3275147" cy="92155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اول </a:t>
              </a: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شخص </a:t>
              </a:r>
              <a:r>
                <a:rPr kumimoji="0" lang="fa-IR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مفرد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Text Box 118"/>
            <p:cNvSpPr txBox="1"/>
            <p:nvPr/>
          </p:nvSpPr>
          <p:spPr>
            <a:xfrm>
              <a:off x="8184192" y="2416213"/>
              <a:ext cx="3523436" cy="63026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مشترک </a:t>
              </a:r>
              <a:r>
                <a:rPr kumimoji="0" lang="fa-I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بین مذکر و مونث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6" name="Straight Arrow Connector 225"/>
            <p:cNvCxnSpPr/>
            <p:nvPr/>
          </p:nvCxnSpPr>
          <p:spPr>
            <a:xfrm flipH="1" flipV="1">
              <a:off x="7798051" y="2119078"/>
              <a:ext cx="720080" cy="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 Box 86"/>
            <p:cNvSpPr txBox="1"/>
            <p:nvPr/>
          </p:nvSpPr>
          <p:spPr>
            <a:xfrm>
              <a:off x="5489628" y="1660033"/>
              <a:ext cx="2409634" cy="110544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اَنا</a:t>
              </a: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7428972" y="1326507"/>
              <a:ext cx="1458237" cy="1426251"/>
              <a:chOff x="14917" y="115693"/>
              <a:chExt cx="301853" cy="322786"/>
            </a:xfrm>
          </p:grpSpPr>
          <p:sp>
            <p:nvSpPr>
              <p:cNvPr id="229" name="Oval 228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Text Box 28"/>
              <p:cNvSpPr txBox="1"/>
              <p:nvPr/>
            </p:nvSpPr>
            <p:spPr>
              <a:xfrm>
                <a:off x="14917" y="12674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13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326" name="Text Box 80"/>
            <p:cNvSpPr txBox="1"/>
            <p:nvPr/>
          </p:nvSpPr>
          <p:spPr>
            <a:xfrm>
              <a:off x="7792704" y="327909"/>
              <a:ext cx="1494698" cy="66404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B Sahar" panose="00000400000000000000" pitchFamily="2" charset="-78"/>
                </a:rPr>
                <a:t>جدید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B Sahar" panose="00000400000000000000" pitchFamily="2" charset="-78"/>
              </a:endParaRPr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 flipH="1" flipV="1">
              <a:off x="4680138" y="2212757"/>
              <a:ext cx="882787" cy="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2922076" y="473684"/>
              <a:ext cx="2013431" cy="573485"/>
              <a:chOff x="8906224" y="941693"/>
              <a:chExt cx="2013431" cy="573485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8936829" y="941693"/>
                <a:ext cx="1918390" cy="57348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Text Box 1"/>
              <p:cNvSpPr txBox="1"/>
              <p:nvPr/>
            </p:nvSpPr>
            <p:spPr>
              <a:xfrm>
                <a:off x="8906224" y="958330"/>
                <a:ext cx="2013431" cy="5489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76107" tIns="88053" rIns="176107" bIns="8805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541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rPr>
                  <a:t>صرف </a:t>
                </a:r>
                <a:r>
                  <a:rPr kumimoji="0" lang="fa-I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rPr>
                  <a:t>فعل </a:t>
                </a:r>
                <a:r>
                  <a:rPr kumimoji="0" lang="fa-I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rPr>
                  <a:t>مضارع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2  Bardiya" panose="00000400000000000000" pitchFamily="2" charset="-78"/>
                </a:endParaRPr>
              </a:p>
            </p:txBody>
          </p:sp>
        </p:grpSp>
        <p:sp>
          <p:nvSpPr>
            <p:cNvPr id="37" name="Text Box 80"/>
            <p:cNvSpPr txBox="1"/>
            <p:nvPr/>
          </p:nvSpPr>
          <p:spPr>
            <a:xfrm>
              <a:off x="1660625" y="341310"/>
              <a:ext cx="1494698" cy="66404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B Sahar" panose="00000400000000000000" pitchFamily="2" charset="-78"/>
                </a:rPr>
                <a:t>جدید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B Sahar" panose="00000400000000000000" pitchFamily="2" charset="-78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430964" y="1288819"/>
              <a:ext cx="3352298" cy="1613376"/>
              <a:chOff x="4129505" y="95569"/>
              <a:chExt cx="3352298" cy="16133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129505" y="95569"/>
                <a:ext cx="3352298" cy="1585517"/>
                <a:chOff x="7617879" y="1708082"/>
                <a:chExt cx="1542768" cy="765876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7617879" y="1708082"/>
                  <a:ext cx="1542768" cy="765876"/>
                  <a:chOff x="7617879" y="1708082"/>
                  <a:chExt cx="1542768" cy="765876"/>
                </a:xfrm>
              </p:grpSpPr>
              <p:sp>
                <p:nvSpPr>
                  <p:cNvPr id="52" name="Text Box 86"/>
                  <p:cNvSpPr txBox="1"/>
                  <p:nvPr/>
                </p:nvSpPr>
                <p:spPr>
                  <a:xfrm>
                    <a:off x="7617879" y="1780538"/>
                    <a:ext cx="1542768" cy="69342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اَنا</a:t>
                    </a: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 </a:t>
                    </a: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أ</a:t>
                    </a: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ذهــب</a:t>
                    </a:r>
                    <a:endParaRPr kumimoji="0" lang="en-US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" name="Text Box 86"/>
                  <p:cNvSpPr txBox="1"/>
                  <p:nvPr/>
                </p:nvSpPr>
                <p:spPr>
                  <a:xfrm>
                    <a:off x="8443814" y="1708082"/>
                    <a:ext cx="229609" cy="272367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ََ</a:t>
                    </a:r>
                    <a:endParaRPr kumimoji="0" lang="en-US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1" name="Text Box 86"/>
                <p:cNvSpPr txBox="1"/>
                <p:nvPr/>
              </p:nvSpPr>
              <p:spPr>
                <a:xfrm>
                  <a:off x="8020619" y="1793995"/>
                  <a:ext cx="405353" cy="35117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9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4129505" y="508616"/>
                <a:ext cx="118485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7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ُ</a:t>
                </a:r>
                <a:endPara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341727" y="334792"/>
                <a:ext cx="118485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7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ْ</a:t>
                </a:r>
                <a:endPara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" name="Text Box 120"/>
            <p:cNvSpPr txBox="1"/>
            <p:nvPr/>
          </p:nvSpPr>
          <p:spPr>
            <a:xfrm>
              <a:off x="8901826" y="4286962"/>
              <a:ext cx="3873043" cy="140975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دوم شخص </a:t>
              </a:r>
              <a:endPara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مفرد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 Box 120"/>
            <p:cNvSpPr txBox="1"/>
            <p:nvPr/>
          </p:nvSpPr>
          <p:spPr>
            <a:xfrm>
              <a:off x="7586764" y="3767228"/>
              <a:ext cx="2243037" cy="8418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مذکر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 Box 80"/>
            <p:cNvSpPr txBox="1"/>
            <p:nvPr/>
          </p:nvSpPr>
          <p:spPr>
            <a:xfrm>
              <a:off x="4904490" y="3782172"/>
              <a:ext cx="2553144" cy="10969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اَنْتَ</a:t>
              </a: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َ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 Box 120"/>
            <p:cNvSpPr txBox="1"/>
            <p:nvPr/>
          </p:nvSpPr>
          <p:spPr>
            <a:xfrm>
              <a:off x="7728555" y="5190857"/>
              <a:ext cx="2006798" cy="93826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مونث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 Box 83"/>
            <p:cNvSpPr txBox="1"/>
            <p:nvPr/>
          </p:nvSpPr>
          <p:spPr>
            <a:xfrm>
              <a:off x="5111163" y="5211257"/>
              <a:ext cx="2516355" cy="10415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اَنْتِ</a:t>
              </a: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ِ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ight Brace 58"/>
            <p:cNvSpPr/>
            <p:nvPr/>
          </p:nvSpPr>
          <p:spPr>
            <a:xfrm>
              <a:off x="9060783" y="3835108"/>
              <a:ext cx="769791" cy="2298507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 flipV="1">
              <a:off x="7444595" y="5696718"/>
              <a:ext cx="720080" cy="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 flipV="1">
              <a:off x="7311801" y="4286961"/>
              <a:ext cx="720080" cy="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6985372" y="3365791"/>
              <a:ext cx="1458237" cy="1426251"/>
              <a:chOff x="14917" y="115693"/>
              <a:chExt cx="301853" cy="322786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Text Box 28"/>
              <p:cNvSpPr txBox="1"/>
              <p:nvPr/>
            </p:nvSpPr>
            <p:spPr>
              <a:xfrm>
                <a:off x="14917" y="12674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7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154492" y="4842016"/>
              <a:ext cx="1458237" cy="1426251"/>
              <a:chOff x="14917" y="115693"/>
              <a:chExt cx="301853" cy="322786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Text Box 28"/>
              <p:cNvSpPr txBox="1"/>
              <p:nvPr/>
            </p:nvSpPr>
            <p:spPr>
              <a:xfrm>
                <a:off x="14917" y="12674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10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cxnSp>
          <p:nvCxnSpPr>
            <p:cNvPr id="68" name="Straight Arrow Connector 67"/>
            <p:cNvCxnSpPr/>
            <p:nvPr/>
          </p:nvCxnSpPr>
          <p:spPr>
            <a:xfrm flipH="1">
              <a:off x="4352462" y="4327370"/>
              <a:ext cx="735215" cy="329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4616873" y="5732048"/>
              <a:ext cx="618377" cy="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/>
            <p:cNvGrpSpPr/>
            <p:nvPr/>
          </p:nvGrpSpPr>
          <p:grpSpPr>
            <a:xfrm>
              <a:off x="0" y="3404152"/>
              <a:ext cx="4621137" cy="1387890"/>
              <a:chOff x="3561766" y="356580"/>
              <a:chExt cx="4621137" cy="1387890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3561766" y="420694"/>
                <a:ext cx="4621137" cy="1323776"/>
                <a:chOff x="7210595" y="3057725"/>
                <a:chExt cx="1690441" cy="686082"/>
              </a:xfrm>
            </p:grpSpPr>
            <p:sp>
              <p:nvSpPr>
                <p:cNvPr id="74" name="Text Box 80"/>
                <p:cNvSpPr txBox="1"/>
                <p:nvPr/>
              </p:nvSpPr>
              <p:spPr>
                <a:xfrm>
                  <a:off x="7210595" y="3057725"/>
                  <a:ext cx="1690441" cy="68608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8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اَنْتَ</a:t>
                  </a:r>
                  <a:r>
                    <a:rPr kumimoji="0" lang="fa-IR" sz="8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 </a:t>
                  </a: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تَـ</a:t>
                  </a: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ذهـب</a:t>
                  </a:r>
                  <a:endPara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Text Box 86"/>
                <p:cNvSpPr txBox="1"/>
                <p:nvPr/>
              </p:nvSpPr>
              <p:spPr>
                <a:xfrm>
                  <a:off x="7508046" y="3070247"/>
                  <a:ext cx="405353" cy="35117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1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1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2" name="Text Box 80"/>
              <p:cNvSpPr txBox="1"/>
              <p:nvPr/>
            </p:nvSpPr>
            <p:spPr>
              <a:xfrm>
                <a:off x="3857104" y="648465"/>
                <a:ext cx="825500" cy="71878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ُ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xt Box 80"/>
              <p:cNvSpPr txBox="1"/>
              <p:nvPr/>
            </p:nvSpPr>
            <p:spPr>
              <a:xfrm>
                <a:off x="5085004" y="356580"/>
                <a:ext cx="929239" cy="5921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ْ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141209" y="4776700"/>
              <a:ext cx="4621137" cy="1404576"/>
              <a:chOff x="3519563" y="353962"/>
              <a:chExt cx="4621137" cy="1404576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3519563" y="434762"/>
                <a:ext cx="4621137" cy="1323776"/>
                <a:chOff x="7210595" y="3057725"/>
                <a:chExt cx="1690441" cy="686082"/>
              </a:xfrm>
            </p:grpSpPr>
            <p:sp>
              <p:nvSpPr>
                <p:cNvPr id="79" name="Text Box 80"/>
                <p:cNvSpPr txBox="1"/>
                <p:nvPr/>
              </p:nvSpPr>
              <p:spPr>
                <a:xfrm>
                  <a:off x="7210595" y="3057725"/>
                  <a:ext cx="1690441" cy="68608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اَنْتِ</a:t>
                  </a: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 تَـ</a:t>
                  </a: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ذهـب</a:t>
                  </a: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ینَ</a:t>
                  </a:r>
                  <a:endPara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Text Box 86"/>
                <p:cNvSpPr txBox="1"/>
                <p:nvPr/>
              </p:nvSpPr>
              <p:spPr>
                <a:xfrm>
                  <a:off x="7545734" y="3083597"/>
                  <a:ext cx="405353" cy="35117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1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1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8" name="Text Box 80"/>
              <p:cNvSpPr txBox="1"/>
              <p:nvPr/>
            </p:nvSpPr>
            <p:spPr>
              <a:xfrm>
                <a:off x="5176514" y="353962"/>
                <a:ext cx="929239" cy="5921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ْ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136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3338" y="294036"/>
            <a:ext cx="7018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_L4i_Dast-Nevis" panose="03000400000000000000" pitchFamily="66" charset="-78"/>
              </a:rPr>
              <a:t>«صرف فعل مضارع در زبان فارسی 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L4i_Nastaliq" panose="02020505000000020003" pitchFamily="18" charset="0"/>
              <a:ea typeface="+mn-ea"/>
              <a:cs typeface="_L4i_Dast-Nevis" panose="03000400000000000000" pitchFamily="66" charset="-78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-25758" y="1345378"/>
            <a:ext cx="11727811" cy="4791204"/>
            <a:chOff x="-25758" y="1345378"/>
            <a:chExt cx="11727811" cy="4791204"/>
          </a:xfrm>
        </p:grpSpPr>
        <p:sp>
          <p:nvSpPr>
            <p:cNvPr id="13" name="TextBox 12"/>
            <p:cNvSpPr txBox="1"/>
            <p:nvPr/>
          </p:nvSpPr>
          <p:spPr>
            <a:xfrm>
              <a:off x="-25758" y="3782025"/>
              <a:ext cx="17128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2  Titr" panose="00000700000000000000" pitchFamily="2" charset="-78"/>
                </a:rPr>
                <a:t>جمع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2  Titr" panose="00000700000000000000" pitchFamily="2" charset="-78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474629" y="1345378"/>
              <a:ext cx="10227424" cy="4791204"/>
              <a:chOff x="1474629" y="1345378"/>
              <a:chExt cx="10227424" cy="479120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6986783" y="2444411"/>
                <a:ext cx="31166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من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 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می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 رو 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م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004484" y="3966691"/>
                <a:ext cx="31166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تو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 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می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 رو 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ی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93026" y="5551807"/>
                <a:ext cx="31166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او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 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می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 رو 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د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980139" y="2370148"/>
                <a:ext cx="31166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ما 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می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 رو 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یم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48117" y="3983283"/>
                <a:ext cx="31166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شما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 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می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 رو 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ید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84337" y="5551807"/>
                <a:ext cx="31166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ایشان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 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می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 رو </a:t>
                </a: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A Soraya" panose="00000700000000000000" pitchFamily="2" charset="-78"/>
                  </a:rPr>
                  <a:t>ند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endParaRPr>
              </a:p>
            </p:txBody>
          </p:sp>
          <p:sp>
            <p:nvSpPr>
              <p:cNvPr id="10" name="Right Brace 9"/>
              <p:cNvSpPr/>
              <p:nvPr/>
            </p:nvSpPr>
            <p:spPr>
              <a:xfrm>
                <a:off x="9750908" y="2644678"/>
                <a:ext cx="425000" cy="3420690"/>
              </a:xfrm>
              <a:prstGeom prst="rightBrace">
                <a:avLst>
                  <a:gd name="adj1" fmla="val 73611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989166" y="3966691"/>
                <a:ext cx="17128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+mn-ea"/>
                    <a:cs typeface="2  Titr" panose="00000700000000000000" pitchFamily="2" charset="-78"/>
                  </a:rPr>
                  <a:t>مفرد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2  Titr" panose="00000700000000000000" pitchFamily="2" charset="-78"/>
                </a:endParaRPr>
              </a:p>
            </p:txBody>
          </p:sp>
          <p:sp>
            <p:nvSpPr>
              <p:cNvPr id="12" name="Right Brace 11"/>
              <p:cNvSpPr/>
              <p:nvPr/>
            </p:nvSpPr>
            <p:spPr>
              <a:xfrm flipH="1">
                <a:off x="1474629" y="2548733"/>
                <a:ext cx="431444" cy="3420690"/>
              </a:xfrm>
              <a:prstGeom prst="rightBrace">
                <a:avLst>
                  <a:gd name="adj1" fmla="val 73611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4824741" y="1345378"/>
                <a:ext cx="2550019" cy="1234096"/>
                <a:chOff x="4803820" y="1293862"/>
                <a:chExt cx="2550019" cy="1234096"/>
              </a:xfrm>
            </p:grpSpPr>
            <p:cxnSp>
              <p:nvCxnSpPr>
                <p:cNvPr id="15" name="Straight Arrow Connector 14"/>
                <p:cNvCxnSpPr/>
                <p:nvPr/>
              </p:nvCxnSpPr>
              <p:spPr>
                <a:xfrm flipH="1" flipV="1">
                  <a:off x="6706674" y="1844831"/>
                  <a:ext cx="647165" cy="683127"/>
                </a:xfrm>
                <a:prstGeom prst="straightConnector1">
                  <a:avLst/>
                </a:prstGeom>
                <a:ln w="28575">
                  <a:solidFill>
                    <a:schemeClr val="tx1">
                      <a:alpha val="6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flipV="1">
                  <a:off x="4803820" y="1777286"/>
                  <a:ext cx="553791" cy="750672"/>
                </a:xfrm>
                <a:prstGeom prst="straightConnector1">
                  <a:avLst/>
                </a:prstGeom>
                <a:ln w="28575">
                  <a:solidFill>
                    <a:schemeClr val="tx1">
                      <a:alpha val="6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5069447" y="1293862"/>
                  <a:ext cx="186743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2  Titr" panose="00000700000000000000" pitchFamily="2" charset="-78"/>
                    </a:rPr>
                    <a:t>اول شخص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2  Titr" panose="00000700000000000000" pitchFamily="2" charset="-78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4882696" y="3167676"/>
                <a:ext cx="2550020" cy="915162"/>
                <a:chOff x="4803820" y="1612797"/>
                <a:chExt cx="2550020" cy="915162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>
                <a:xfrm flipH="1" flipV="1">
                  <a:off x="6867654" y="2028277"/>
                  <a:ext cx="486186" cy="499682"/>
                </a:xfrm>
                <a:prstGeom prst="straightConnector1">
                  <a:avLst/>
                </a:prstGeom>
                <a:ln w="28575">
                  <a:solidFill>
                    <a:schemeClr val="tx1">
                      <a:alpha val="6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V="1">
                  <a:off x="4803820" y="2030998"/>
                  <a:ext cx="466857" cy="496960"/>
                </a:xfrm>
                <a:prstGeom prst="straightConnector1">
                  <a:avLst/>
                </a:prstGeom>
                <a:ln w="28575">
                  <a:solidFill>
                    <a:schemeClr val="tx1">
                      <a:alpha val="6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5178915" y="1612797"/>
                  <a:ext cx="186743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2  Titr" panose="00000700000000000000" pitchFamily="2" charset="-78"/>
                    </a:rPr>
                    <a:t>دوم شخص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2  Titr" panose="00000700000000000000" pitchFamily="2" charset="-78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5075894" y="4708792"/>
                <a:ext cx="2550020" cy="1005587"/>
                <a:chOff x="4803820" y="1522372"/>
                <a:chExt cx="2550020" cy="1005587"/>
              </a:xfrm>
            </p:grpSpPr>
            <p:cxnSp>
              <p:nvCxnSpPr>
                <p:cNvPr id="23" name="Straight Arrow Connector 22"/>
                <p:cNvCxnSpPr/>
                <p:nvPr/>
              </p:nvCxnSpPr>
              <p:spPr>
                <a:xfrm flipH="1" flipV="1">
                  <a:off x="6820952" y="1998131"/>
                  <a:ext cx="532888" cy="529828"/>
                </a:xfrm>
                <a:prstGeom prst="straightConnector1">
                  <a:avLst/>
                </a:prstGeom>
                <a:ln w="28575">
                  <a:solidFill>
                    <a:schemeClr val="tx1">
                      <a:alpha val="6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4803820" y="1996000"/>
                  <a:ext cx="478115" cy="531958"/>
                </a:xfrm>
                <a:prstGeom prst="straightConnector1">
                  <a:avLst/>
                </a:prstGeom>
                <a:ln w="28575">
                  <a:solidFill>
                    <a:schemeClr val="tx1">
                      <a:alpha val="6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5130599" y="1522372"/>
                  <a:ext cx="186743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2  Titr" panose="00000700000000000000" pitchFamily="2" charset="-78"/>
                    </a:rPr>
                    <a:t>س</a:t>
                  </a:r>
                  <a:r>
                    <a:rPr kumimoji="0" lang="fa-IR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2  Titr" panose="00000700000000000000" pitchFamily="2" charset="-78"/>
                    </a:rPr>
                    <a:t>وم شخص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2  Titr" panose="00000700000000000000" pitchFamily="2" charset="-78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5013101" y="2113789"/>
                <a:ext cx="2257008" cy="613148"/>
                <a:chOff x="9230945" y="942324"/>
                <a:chExt cx="2257008" cy="613148"/>
              </a:xfrm>
            </p:grpSpPr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9230945" y="1555472"/>
                  <a:ext cx="2257008" cy="0"/>
                </a:xfrm>
                <a:prstGeom prst="straightConnector1">
                  <a:avLst/>
                </a:prstGeom>
                <a:ln w="38100">
                  <a:solidFill>
                    <a:srgbClr val="FF0000">
                      <a:alpha val="60000"/>
                    </a:srgbClr>
                  </a:solidFill>
                  <a:prstDash val="solid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9538420" y="942324"/>
                  <a:ext cx="164205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70AD47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_L4i_Dast-Nevis" panose="03000400000000000000" pitchFamily="66" charset="-78"/>
                    </a:rPr>
                    <a:t>گوینده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_L4i_Dast-Nevis" panose="03000400000000000000" pitchFamily="66" charset="-78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5127417" y="3690896"/>
                <a:ext cx="2257008" cy="613148"/>
                <a:chOff x="9230945" y="942324"/>
                <a:chExt cx="2257008" cy="613148"/>
              </a:xfrm>
            </p:grpSpPr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9230945" y="1555472"/>
                  <a:ext cx="2257008" cy="0"/>
                </a:xfrm>
                <a:prstGeom prst="straightConnector1">
                  <a:avLst/>
                </a:prstGeom>
                <a:ln w="38100">
                  <a:solidFill>
                    <a:srgbClr val="FF0000">
                      <a:alpha val="60000"/>
                    </a:srgbClr>
                  </a:solidFill>
                  <a:prstDash val="solid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/>
                <p:cNvSpPr txBox="1"/>
                <p:nvPr/>
              </p:nvSpPr>
              <p:spPr>
                <a:xfrm>
                  <a:off x="9538420" y="942324"/>
                  <a:ext cx="164205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70AD47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_L4i_Dast-Nevis" panose="03000400000000000000" pitchFamily="66" charset="-78"/>
                    </a:rPr>
                    <a:t>شنونده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_L4i_Dast-Nevis" panose="03000400000000000000" pitchFamily="66" charset="-78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5190197" y="5320953"/>
                <a:ext cx="2257008" cy="613148"/>
                <a:chOff x="9230945" y="942324"/>
                <a:chExt cx="2257008" cy="613148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9230945" y="1555472"/>
                  <a:ext cx="2257008" cy="0"/>
                </a:xfrm>
                <a:prstGeom prst="straightConnector1">
                  <a:avLst/>
                </a:prstGeom>
                <a:ln w="38100">
                  <a:solidFill>
                    <a:srgbClr val="FF0000">
                      <a:alpha val="60000"/>
                    </a:srgbClr>
                  </a:solidFill>
                  <a:prstDash val="solid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9538420" y="942324"/>
                  <a:ext cx="164205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70AD47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_L4i_Dast-Nevis" panose="03000400000000000000" pitchFamily="66" charset="-78"/>
                    </a:rPr>
                    <a:t>غایب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_L4i_Dast-Nevis" panose="03000400000000000000" pitchFamily="66" charset="-78"/>
                  </a:endParaRPr>
                </a:p>
              </p:txBody>
            </p:sp>
          </p:grpSp>
        </p:grpSp>
      </p:grpSp>
      <p:sp>
        <p:nvSpPr>
          <p:cNvPr id="35" name="Oval 34"/>
          <p:cNvSpPr/>
          <p:nvPr/>
        </p:nvSpPr>
        <p:spPr>
          <a:xfrm>
            <a:off x="7371545" y="2311893"/>
            <a:ext cx="2324633" cy="95667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394086" y="3764990"/>
            <a:ext cx="2395456" cy="997357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658905" y="5326691"/>
            <a:ext cx="2037274" cy="9566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314984" y="2184200"/>
            <a:ext cx="2319801" cy="983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1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63469" y="280087"/>
            <a:ext cx="10455851" cy="6422754"/>
            <a:chOff x="1363469" y="280087"/>
            <a:chExt cx="10455851" cy="6422754"/>
          </a:xfrm>
        </p:grpSpPr>
        <p:grpSp>
          <p:nvGrpSpPr>
            <p:cNvPr id="329" name="Group 328"/>
            <p:cNvGrpSpPr/>
            <p:nvPr/>
          </p:nvGrpSpPr>
          <p:grpSpPr>
            <a:xfrm>
              <a:off x="8992454" y="435174"/>
              <a:ext cx="2013431" cy="573485"/>
              <a:chOff x="8906224" y="941693"/>
              <a:chExt cx="2013431" cy="573485"/>
            </a:xfrm>
          </p:grpSpPr>
          <p:sp>
            <p:nvSpPr>
              <p:cNvPr id="222" name="Rounded Rectangle 221"/>
              <p:cNvSpPr/>
              <p:nvPr/>
            </p:nvSpPr>
            <p:spPr>
              <a:xfrm>
                <a:off x="8936829" y="941693"/>
                <a:ext cx="1918390" cy="57348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Text Box 1"/>
              <p:cNvSpPr txBox="1"/>
              <p:nvPr/>
            </p:nvSpPr>
            <p:spPr>
              <a:xfrm>
                <a:off x="8906224" y="958330"/>
                <a:ext cx="2013431" cy="5489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76107" tIns="88053" rIns="176107" bIns="8805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541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rPr>
                  <a:t>صرف </a:t>
                </a:r>
                <a:r>
                  <a:rPr kumimoji="0" lang="fa-I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rPr>
                  <a:t>فعل ماضی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2  Bardiya" panose="00000400000000000000" pitchFamily="2" charset="-78"/>
                </a:endParaRPr>
              </a:p>
            </p:txBody>
          </p:sp>
        </p:grpSp>
        <p:sp>
          <p:nvSpPr>
            <p:cNvPr id="224" name="Text Box 118"/>
            <p:cNvSpPr txBox="1"/>
            <p:nvPr/>
          </p:nvSpPr>
          <p:spPr>
            <a:xfrm>
              <a:off x="9835678" y="1793995"/>
              <a:ext cx="1724025" cy="771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اول </a:t>
              </a: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شخص </a:t>
              </a:r>
              <a:r>
                <a:rPr kumimoji="0" lang="fa-I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مفرد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Text Box 118"/>
            <p:cNvSpPr txBox="1"/>
            <p:nvPr/>
          </p:nvSpPr>
          <p:spPr>
            <a:xfrm>
              <a:off x="9634104" y="2265269"/>
              <a:ext cx="1956448" cy="49900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مشترک </a:t>
              </a:r>
              <a:r>
                <a:rPr kumimoji="0" lang="fa-I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بین مذکر و مونث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6" name="Straight Arrow Connector 225"/>
            <p:cNvCxnSpPr/>
            <p:nvPr/>
          </p:nvCxnSpPr>
          <p:spPr>
            <a:xfrm flipH="1" flipV="1">
              <a:off x="9086694" y="2091142"/>
              <a:ext cx="720080" cy="1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 Box 86"/>
            <p:cNvSpPr txBox="1"/>
            <p:nvPr/>
          </p:nvSpPr>
          <p:spPr>
            <a:xfrm>
              <a:off x="7659975" y="1772142"/>
              <a:ext cx="1542768" cy="69342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اَنا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9114461" y="1620346"/>
              <a:ext cx="760565" cy="792572"/>
              <a:chOff x="14917" y="115693"/>
              <a:chExt cx="301853" cy="322786"/>
            </a:xfrm>
          </p:grpSpPr>
          <p:sp>
            <p:nvSpPr>
              <p:cNvPr id="229" name="Oval 228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Text Box 28"/>
              <p:cNvSpPr txBox="1"/>
              <p:nvPr/>
            </p:nvSpPr>
            <p:spPr>
              <a:xfrm>
                <a:off x="14917" y="12674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13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231" name="Text Box 120"/>
            <p:cNvSpPr txBox="1"/>
            <p:nvPr/>
          </p:nvSpPr>
          <p:spPr>
            <a:xfrm>
              <a:off x="9940444" y="3441750"/>
              <a:ext cx="1724025" cy="71821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دوم شخص </a:t>
              </a:r>
              <a:endPara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مفرد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Text Box 120"/>
            <p:cNvSpPr txBox="1"/>
            <p:nvPr/>
          </p:nvSpPr>
          <p:spPr>
            <a:xfrm>
              <a:off x="9021863" y="3079010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مذکر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Text Box 80"/>
            <p:cNvSpPr txBox="1"/>
            <p:nvPr/>
          </p:nvSpPr>
          <p:spPr>
            <a:xfrm>
              <a:off x="7289356" y="3040497"/>
              <a:ext cx="1690441" cy="6860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اَنْتَ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تَ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4" name="Straight Arrow Connector 233"/>
            <p:cNvCxnSpPr/>
            <p:nvPr/>
          </p:nvCxnSpPr>
          <p:spPr>
            <a:xfrm flipH="1">
              <a:off x="8779350" y="4125395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 Box 120"/>
            <p:cNvSpPr txBox="1"/>
            <p:nvPr/>
          </p:nvSpPr>
          <p:spPr>
            <a:xfrm>
              <a:off x="9021863" y="3816733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مونث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6" name="Group 235"/>
            <p:cNvGrpSpPr/>
            <p:nvPr/>
          </p:nvGrpSpPr>
          <p:grpSpPr>
            <a:xfrm>
              <a:off x="8741331" y="2949220"/>
              <a:ext cx="760565" cy="766963"/>
              <a:chOff x="9975" y="115693"/>
              <a:chExt cx="301853" cy="312357"/>
            </a:xfrm>
          </p:grpSpPr>
          <p:sp>
            <p:nvSpPr>
              <p:cNvPr id="237" name="Oval 236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Text Box 28"/>
              <p:cNvSpPr txBox="1"/>
              <p:nvPr/>
            </p:nvSpPr>
            <p:spPr>
              <a:xfrm>
                <a:off x="9975" y="116318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7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239" name="Text Box 83"/>
            <p:cNvSpPr txBox="1"/>
            <p:nvPr/>
          </p:nvSpPr>
          <p:spPr>
            <a:xfrm>
              <a:off x="7253786" y="3764765"/>
              <a:ext cx="1670262" cy="86402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اَنْتِ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تِ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0" name="Group 239"/>
            <p:cNvGrpSpPr/>
            <p:nvPr/>
          </p:nvGrpSpPr>
          <p:grpSpPr>
            <a:xfrm>
              <a:off x="8686169" y="3641333"/>
              <a:ext cx="760565" cy="766594"/>
              <a:chOff x="16741" y="115693"/>
              <a:chExt cx="301853" cy="312206"/>
            </a:xfrm>
          </p:grpSpPr>
          <p:sp>
            <p:nvSpPr>
              <p:cNvPr id="241" name="Oval 240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" name="Text Box 28"/>
              <p:cNvSpPr txBox="1"/>
              <p:nvPr/>
            </p:nvSpPr>
            <p:spPr>
              <a:xfrm>
                <a:off x="16741" y="11616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10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243" name="Text Box 120"/>
            <p:cNvSpPr txBox="1"/>
            <p:nvPr/>
          </p:nvSpPr>
          <p:spPr>
            <a:xfrm>
              <a:off x="9926850" y="5383341"/>
              <a:ext cx="1892470" cy="61852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سوم شخص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 مفرد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4" name="Straight Arrow Connector 243"/>
            <p:cNvCxnSpPr/>
            <p:nvPr/>
          </p:nvCxnSpPr>
          <p:spPr>
            <a:xfrm flipH="1">
              <a:off x="8845417" y="3373493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Text Box 120"/>
            <p:cNvSpPr txBox="1"/>
            <p:nvPr/>
          </p:nvSpPr>
          <p:spPr>
            <a:xfrm>
              <a:off x="9052101" y="5017233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مذکر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6" name="Straight Arrow Connector 245"/>
            <p:cNvCxnSpPr/>
            <p:nvPr/>
          </p:nvCxnSpPr>
          <p:spPr>
            <a:xfrm flipH="1">
              <a:off x="8857768" y="5332545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Text Box 72"/>
            <p:cNvSpPr txBox="1"/>
            <p:nvPr/>
          </p:nvSpPr>
          <p:spPr>
            <a:xfrm>
              <a:off x="7615223" y="4956484"/>
              <a:ext cx="1350151" cy="75212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هُوَ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ذَهَبَ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8" name="Group 247"/>
            <p:cNvGrpSpPr/>
            <p:nvPr/>
          </p:nvGrpSpPr>
          <p:grpSpPr>
            <a:xfrm>
              <a:off x="8767086" y="4910010"/>
              <a:ext cx="760565" cy="743330"/>
              <a:chOff x="9199" y="115522"/>
              <a:chExt cx="301853" cy="311732"/>
            </a:xfrm>
          </p:grpSpPr>
          <p:sp>
            <p:nvSpPr>
              <p:cNvPr id="249" name="Oval 248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Text Box 28"/>
              <p:cNvSpPr txBox="1"/>
              <p:nvPr/>
            </p:nvSpPr>
            <p:spPr>
              <a:xfrm>
                <a:off x="9199" y="115522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251" name="Text Box 15"/>
            <p:cNvSpPr txBox="1"/>
            <p:nvPr/>
          </p:nvSpPr>
          <p:spPr>
            <a:xfrm>
              <a:off x="7508521" y="4752312"/>
              <a:ext cx="552168" cy="4210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B Yekan" panose="00000400000000000000" pitchFamily="2" charset="-78"/>
                  <a:sym typeface="Wingdings" panose="05000000000000000000" pitchFamily="2" charset="2"/>
                </a:rPr>
                <a:t>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Text Box 120"/>
            <p:cNvSpPr txBox="1"/>
            <p:nvPr/>
          </p:nvSpPr>
          <p:spPr>
            <a:xfrm>
              <a:off x="8966275" y="5836123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مونث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3" name="Straight Arrow Connector 252"/>
            <p:cNvCxnSpPr/>
            <p:nvPr/>
          </p:nvCxnSpPr>
          <p:spPr>
            <a:xfrm flipH="1">
              <a:off x="8798811" y="6128268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Text Box 76"/>
            <p:cNvSpPr txBox="1"/>
            <p:nvPr/>
          </p:nvSpPr>
          <p:spPr>
            <a:xfrm>
              <a:off x="7263090" y="5755080"/>
              <a:ext cx="1657421" cy="61519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هِیَ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ذَهَـبَـ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تْ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5" name="Group 254"/>
            <p:cNvGrpSpPr/>
            <p:nvPr/>
          </p:nvGrpSpPr>
          <p:grpSpPr>
            <a:xfrm>
              <a:off x="8759937" y="5710908"/>
              <a:ext cx="760565" cy="779074"/>
              <a:chOff x="15616" y="115693"/>
              <a:chExt cx="301853" cy="317289"/>
            </a:xfrm>
          </p:grpSpPr>
          <p:sp>
            <p:nvSpPr>
              <p:cNvPr id="256" name="Oval 255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Text Box 28"/>
              <p:cNvSpPr txBox="1"/>
              <p:nvPr/>
            </p:nvSpPr>
            <p:spPr>
              <a:xfrm>
                <a:off x="15616" y="121250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4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258" name="Text Box 118"/>
            <p:cNvSpPr txBox="1"/>
            <p:nvPr/>
          </p:nvSpPr>
          <p:spPr>
            <a:xfrm>
              <a:off x="4592974" y="398261"/>
              <a:ext cx="1872208" cy="771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اول شخص </a:t>
              </a: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جمع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Text Box 118"/>
            <p:cNvSpPr txBox="1"/>
            <p:nvPr/>
          </p:nvSpPr>
          <p:spPr>
            <a:xfrm>
              <a:off x="4569514" y="834512"/>
              <a:ext cx="1919128" cy="40899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مشترک بین مذکر و مونث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endParaRPr>
            </a:p>
          </p:txBody>
        </p:sp>
        <p:cxnSp>
          <p:nvCxnSpPr>
            <p:cNvPr id="260" name="Straight Arrow Connector 259"/>
            <p:cNvCxnSpPr/>
            <p:nvPr/>
          </p:nvCxnSpPr>
          <p:spPr>
            <a:xfrm flipH="1">
              <a:off x="4158308" y="707533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Text Box 87"/>
            <p:cNvSpPr txBox="1"/>
            <p:nvPr/>
          </p:nvSpPr>
          <p:spPr>
            <a:xfrm>
              <a:off x="2598760" y="413237"/>
              <a:ext cx="1666593" cy="69342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نَحْنُ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نا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4095477" y="280087"/>
              <a:ext cx="760565" cy="792721"/>
              <a:chOff x="14698" y="115693"/>
              <a:chExt cx="301853" cy="322847"/>
            </a:xfrm>
          </p:grpSpPr>
          <p:sp>
            <p:nvSpPr>
              <p:cNvPr id="263" name="Oval 262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4" name="Text Box 28"/>
              <p:cNvSpPr txBox="1"/>
              <p:nvPr/>
            </p:nvSpPr>
            <p:spPr>
              <a:xfrm>
                <a:off x="14698" y="126808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14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265" name="Text Box 120"/>
            <p:cNvSpPr txBox="1"/>
            <p:nvPr/>
          </p:nvSpPr>
          <p:spPr>
            <a:xfrm>
              <a:off x="4790833" y="2076466"/>
              <a:ext cx="1938636" cy="50545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دوم شخص </a:t>
              </a:r>
              <a:endPara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جمع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Right Brace 265"/>
            <p:cNvSpPr/>
            <p:nvPr/>
          </p:nvSpPr>
          <p:spPr>
            <a:xfrm>
              <a:off x="4930649" y="1781310"/>
              <a:ext cx="369208" cy="1868614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Text Box 120"/>
            <p:cNvSpPr txBox="1"/>
            <p:nvPr/>
          </p:nvSpPr>
          <p:spPr>
            <a:xfrm>
              <a:off x="4038914" y="1819312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مذکر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Text Box 120"/>
            <p:cNvSpPr txBox="1"/>
            <p:nvPr/>
          </p:nvSpPr>
          <p:spPr>
            <a:xfrm>
              <a:off x="4050334" y="3089567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مونث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Right Brace 268"/>
            <p:cNvSpPr/>
            <p:nvPr/>
          </p:nvSpPr>
          <p:spPr>
            <a:xfrm>
              <a:off x="4070057" y="1518669"/>
              <a:ext cx="369208" cy="1200328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Text Box 120"/>
            <p:cNvSpPr txBox="1"/>
            <p:nvPr/>
          </p:nvSpPr>
          <p:spPr>
            <a:xfrm>
              <a:off x="3240906" y="1477922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جمع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1" name="Straight Arrow Connector 270"/>
            <p:cNvCxnSpPr/>
            <p:nvPr/>
          </p:nvCxnSpPr>
          <p:spPr>
            <a:xfrm flipH="1">
              <a:off x="3199281" y="1756909"/>
              <a:ext cx="36576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Text Box 82"/>
            <p:cNvSpPr txBox="1"/>
            <p:nvPr/>
          </p:nvSpPr>
          <p:spPr>
            <a:xfrm>
              <a:off x="1600346" y="1426333"/>
              <a:ext cx="1801424" cy="68149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اَنْتُم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تُمْ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3" name="Group 272"/>
            <p:cNvGrpSpPr/>
            <p:nvPr/>
          </p:nvGrpSpPr>
          <p:grpSpPr>
            <a:xfrm>
              <a:off x="3032657" y="1306414"/>
              <a:ext cx="760565" cy="792309"/>
              <a:chOff x="9035" y="115693"/>
              <a:chExt cx="301853" cy="322679"/>
            </a:xfrm>
          </p:grpSpPr>
          <p:sp>
            <p:nvSpPr>
              <p:cNvPr id="274" name="Oval 273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5" name="Text Box 28"/>
              <p:cNvSpPr txBox="1"/>
              <p:nvPr/>
            </p:nvSpPr>
            <p:spPr>
              <a:xfrm>
                <a:off x="9035" y="126640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9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276" name="Text Box 120"/>
            <p:cNvSpPr txBox="1"/>
            <p:nvPr/>
          </p:nvSpPr>
          <p:spPr>
            <a:xfrm>
              <a:off x="3194994" y="2256123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مثنی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7" name="Straight Arrow Connector 276"/>
            <p:cNvCxnSpPr/>
            <p:nvPr/>
          </p:nvCxnSpPr>
          <p:spPr>
            <a:xfrm flipH="1">
              <a:off x="3218890" y="2518775"/>
              <a:ext cx="36576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Text Box 81"/>
            <p:cNvSpPr txBox="1"/>
            <p:nvPr/>
          </p:nvSpPr>
          <p:spPr>
            <a:xfrm>
              <a:off x="1426553" y="2150559"/>
              <a:ext cx="1989455" cy="69708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اَنْتُما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تُما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9" name="Group 278"/>
            <p:cNvGrpSpPr/>
            <p:nvPr/>
          </p:nvGrpSpPr>
          <p:grpSpPr>
            <a:xfrm>
              <a:off x="3045285" y="2077706"/>
              <a:ext cx="760565" cy="765430"/>
              <a:chOff x="14534" y="115354"/>
              <a:chExt cx="301853" cy="311732"/>
            </a:xfrm>
          </p:grpSpPr>
          <p:sp>
            <p:nvSpPr>
              <p:cNvPr id="280" name="Oval 279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1" name="Text Box 28"/>
              <p:cNvSpPr txBox="1"/>
              <p:nvPr/>
            </p:nvSpPr>
            <p:spPr>
              <a:xfrm>
                <a:off x="14534" y="115354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8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282" name="Right Brace 281"/>
            <p:cNvSpPr/>
            <p:nvPr/>
          </p:nvSpPr>
          <p:spPr>
            <a:xfrm>
              <a:off x="4070057" y="2809016"/>
              <a:ext cx="369208" cy="1200328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Text Box 120"/>
            <p:cNvSpPr txBox="1"/>
            <p:nvPr/>
          </p:nvSpPr>
          <p:spPr>
            <a:xfrm>
              <a:off x="3221456" y="2799874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جمع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4" name="Straight Arrow Connector 283"/>
            <p:cNvCxnSpPr/>
            <p:nvPr/>
          </p:nvCxnSpPr>
          <p:spPr>
            <a:xfrm flipH="1">
              <a:off x="3023083" y="6318788"/>
              <a:ext cx="36576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 flipH="1">
              <a:off x="3218890" y="3074009"/>
              <a:ext cx="36576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Text Box 85"/>
            <p:cNvSpPr txBox="1"/>
            <p:nvPr/>
          </p:nvSpPr>
          <p:spPr>
            <a:xfrm>
              <a:off x="1427753" y="2714684"/>
              <a:ext cx="1928001" cy="6860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اَنْتُنَّ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تُـنَّ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 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7" name="Group 286"/>
            <p:cNvGrpSpPr/>
            <p:nvPr/>
          </p:nvGrpSpPr>
          <p:grpSpPr>
            <a:xfrm>
              <a:off x="3063000" y="2668412"/>
              <a:ext cx="760565" cy="792309"/>
              <a:chOff x="14534" y="115693"/>
              <a:chExt cx="301853" cy="322679"/>
            </a:xfrm>
          </p:grpSpPr>
          <p:sp>
            <p:nvSpPr>
              <p:cNvPr id="288" name="Oval 287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Text Box 28"/>
              <p:cNvSpPr txBox="1"/>
              <p:nvPr/>
            </p:nvSpPr>
            <p:spPr>
              <a:xfrm>
                <a:off x="14534" y="126640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12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290" name="Text Box 120"/>
            <p:cNvSpPr txBox="1"/>
            <p:nvPr/>
          </p:nvSpPr>
          <p:spPr>
            <a:xfrm>
              <a:off x="3249640" y="3498051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مثنی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endParaRPr>
            </a:p>
          </p:txBody>
        </p:sp>
        <p:cxnSp>
          <p:nvCxnSpPr>
            <p:cNvPr id="291" name="Straight Arrow Connector 290"/>
            <p:cNvCxnSpPr/>
            <p:nvPr/>
          </p:nvCxnSpPr>
          <p:spPr>
            <a:xfrm flipH="1">
              <a:off x="3218890" y="3773244"/>
              <a:ext cx="36576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Text Box 81"/>
            <p:cNvSpPr txBox="1"/>
            <p:nvPr/>
          </p:nvSpPr>
          <p:spPr>
            <a:xfrm>
              <a:off x="1385707" y="3449551"/>
              <a:ext cx="1989455" cy="69708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اَنْتُما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تُما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3" name="Group 292"/>
            <p:cNvGrpSpPr/>
            <p:nvPr/>
          </p:nvGrpSpPr>
          <p:grpSpPr>
            <a:xfrm>
              <a:off x="3038233" y="3295034"/>
              <a:ext cx="760565" cy="778453"/>
              <a:chOff x="9035" y="115693"/>
              <a:chExt cx="301853" cy="317036"/>
            </a:xfrm>
          </p:grpSpPr>
          <p:sp>
            <p:nvSpPr>
              <p:cNvPr id="294" name="Oval 293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Text Box 28"/>
              <p:cNvSpPr txBox="1"/>
              <p:nvPr/>
            </p:nvSpPr>
            <p:spPr>
              <a:xfrm>
                <a:off x="9035" y="12099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296" name="Text Box 120"/>
            <p:cNvSpPr txBox="1"/>
            <p:nvPr/>
          </p:nvSpPr>
          <p:spPr>
            <a:xfrm>
              <a:off x="4689079" y="4815752"/>
              <a:ext cx="1938636" cy="50545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سوم </a:t>
              </a:r>
              <a:r>
                <a:rPr kumimoji="0" lang="fa-I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شخص 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جمع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Right Brace 296"/>
            <p:cNvSpPr/>
            <p:nvPr/>
          </p:nvSpPr>
          <p:spPr>
            <a:xfrm>
              <a:off x="4654122" y="4366441"/>
              <a:ext cx="369208" cy="1868614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Text Box 120"/>
            <p:cNvSpPr txBox="1"/>
            <p:nvPr/>
          </p:nvSpPr>
          <p:spPr>
            <a:xfrm>
              <a:off x="3878849" y="4480091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مذکر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Text Box 120"/>
            <p:cNvSpPr txBox="1"/>
            <p:nvPr/>
          </p:nvSpPr>
          <p:spPr>
            <a:xfrm>
              <a:off x="3826858" y="5658274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مونث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Right Brace 299"/>
            <p:cNvSpPr/>
            <p:nvPr/>
          </p:nvSpPr>
          <p:spPr>
            <a:xfrm>
              <a:off x="3908908" y="4237351"/>
              <a:ext cx="328715" cy="1029923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Text Box 120"/>
            <p:cNvSpPr txBox="1"/>
            <p:nvPr/>
          </p:nvSpPr>
          <p:spPr>
            <a:xfrm>
              <a:off x="3103804" y="4207254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جمع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2" name="Straight Arrow Connector 301"/>
            <p:cNvCxnSpPr/>
            <p:nvPr/>
          </p:nvCxnSpPr>
          <p:spPr>
            <a:xfrm flipH="1">
              <a:off x="3086211" y="4480091"/>
              <a:ext cx="36576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Text Box 75"/>
            <p:cNvSpPr txBox="1"/>
            <p:nvPr/>
          </p:nvSpPr>
          <p:spPr>
            <a:xfrm>
              <a:off x="1637101" y="4113115"/>
              <a:ext cx="1497824" cy="77780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هُمْ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وا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4" name="Group 303"/>
            <p:cNvGrpSpPr/>
            <p:nvPr/>
          </p:nvGrpSpPr>
          <p:grpSpPr>
            <a:xfrm>
              <a:off x="2935903" y="4045600"/>
              <a:ext cx="760565" cy="778453"/>
              <a:chOff x="14534" y="115693"/>
              <a:chExt cx="301853" cy="317036"/>
            </a:xfrm>
          </p:grpSpPr>
          <p:sp>
            <p:nvSpPr>
              <p:cNvPr id="305" name="Oval 304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6" name="Text Box 28"/>
              <p:cNvSpPr txBox="1"/>
              <p:nvPr/>
            </p:nvSpPr>
            <p:spPr>
              <a:xfrm>
                <a:off x="14534" y="12099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3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307" name="Right Brace 306"/>
            <p:cNvSpPr/>
            <p:nvPr/>
          </p:nvSpPr>
          <p:spPr>
            <a:xfrm>
              <a:off x="3861907" y="5386501"/>
              <a:ext cx="303007" cy="1125105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Text Box 120"/>
            <p:cNvSpPr txBox="1"/>
            <p:nvPr/>
          </p:nvSpPr>
          <p:spPr>
            <a:xfrm>
              <a:off x="3211065" y="5337647"/>
              <a:ext cx="976794" cy="46456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جمع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9" name="Straight Arrow Connector 308"/>
            <p:cNvCxnSpPr/>
            <p:nvPr/>
          </p:nvCxnSpPr>
          <p:spPr>
            <a:xfrm flipH="1">
              <a:off x="2988336" y="5638501"/>
              <a:ext cx="36576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Text Box 85"/>
            <p:cNvSpPr txBox="1"/>
            <p:nvPr/>
          </p:nvSpPr>
          <p:spPr>
            <a:xfrm>
              <a:off x="1363469" y="5289130"/>
              <a:ext cx="1928001" cy="6860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هُنَّ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نَ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1" name="Group 310"/>
            <p:cNvGrpSpPr/>
            <p:nvPr/>
          </p:nvGrpSpPr>
          <p:grpSpPr>
            <a:xfrm>
              <a:off x="2858870" y="5224664"/>
              <a:ext cx="760565" cy="778453"/>
              <a:chOff x="14534" y="115693"/>
              <a:chExt cx="301853" cy="317036"/>
            </a:xfrm>
          </p:grpSpPr>
          <p:sp>
            <p:nvSpPr>
              <p:cNvPr id="312" name="Oval 311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3" name="Text Box 28"/>
              <p:cNvSpPr txBox="1"/>
              <p:nvPr/>
            </p:nvSpPr>
            <p:spPr>
              <a:xfrm>
                <a:off x="14534" y="12099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6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314" name="Text Box 120"/>
            <p:cNvSpPr txBox="1"/>
            <p:nvPr/>
          </p:nvSpPr>
          <p:spPr>
            <a:xfrm>
              <a:off x="3049353" y="4784035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مثنی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5" name="Straight Arrow Connector 314"/>
            <p:cNvCxnSpPr/>
            <p:nvPr/>
          </p:nvCxnSpPr>
          <p:spPr>
            <a:xfrm flipH="1">
              <a:off x="3052881" y="5056772"/>
              <a:ext cx="36576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Text Box 73"/>
            <p:cNvSpPr txBox="1"/>
            <p:nvPr/>
          </p:nvSpPr>
          <p:spPr>
            <a:xfrm>
              <a:off x="1579680" y="4684515"/>
              <a:ext cx="1598718" cy="68699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هُما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 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7" name="Group 316"/>
            <p:cNvGrpSpPr/>
            <p:nvPr/>
          </p:nvGrpSpPr>
          <p:grpSpPr>
            <a:xfrm>
              <a:off x="2934751" y="4613918"/>
              <a:ext cx="760565" cy="765429"/>
              <a:chOff x="25532" y="126639"/>
              <a:chExt cx="301853" cy="311732"/>
            </a:xfrm>
          </p:grpSpPr>
          <p:sp>
            <p:nvSpPr>
              <p:cNvPr id="318" name="Oval 317"/>
              <p:cNvSpPr/>
              <p:nvPr/>
            </p:nvSpPr>
            <p:spPr>
              <a:xfrm>
                <a:off x="101207" y="126979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9" name="Text Box 28"/>
              <p:cNvSpPr txBox="1"/>
              <p:nvPr/>
            </p:nvSpPr>
            <p:spPr>
              <a:xfrm>
                <a:off x="25532" y="126639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2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320" name="Text Box 120"/>
            <p:cNvSpPr txBox="1"/>
            <p:nvPr/>
          </p:nvSpPr>
          <p:spPr>
            <a:xfrm>
              <a:off x="3003590" y="5992988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مثنی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Text Box 77"/>
            <p:cNvSpPr txBox="1"/>
            <p:nvPr/>
          </p:nvSpPr>
          <p:spPr>
            <a:xfrm>
              <a:off x="1412589" y="5989242"/>
              <a:ext cx="1731679" cy="71359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هُما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ذَهَـبَـ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تـا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2" name="Group 321"/>
            <p:cNvGrpSpPr/>
            <p:nvPr/>
          </p:nvGrpSpPr>
          <p:grpSpPr>
            <a:xfrm>
              <a:off x="2843046" y="5882546"/>
              <a:ext cx="760565" cy="765430"/>
              <a:chOff x="9035" y="115354"/>
              <a:chExt cx="301853" cy="311732"/>
            </a:xfrm>
          </p:grpSpPr>
          <p:sp>
            <p:nvSpPr>
              <p:cNvPr id="323" name="Oval 322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4" name="Text Box 28"/>
              <p:cNvSpPr txBox="1"/>
              <p:nvPr/>
            </p:nvSpPr>
            <p:spPr>
              <a:xfrm>
                <a:off x="9035" y="115354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5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325" name="Text Box 118"/>
            <p:cNvSpPr txBox="1"/>
            <p:nvPr/>
          </p:nvSpPr>
          <p:spPr>
            <a:xfrm>
              <a:off x="4579683" y="1097858"/>
              <a:ext cx="1919128" cy="40899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مشترک بین مثنی و جمع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endParaRPr>
            </a:p>
          </p:txBody>
        </p:sp>
        <p:sp>
          <p:nvSpPr>
            <p:cNvPr id="326" name="Text Box 80"/>
            <p:cNvSpPr txBox="1"/>
            <p:nvPr/>
          </p:nvSpPr>
          <p:spPr>
            <a:xfrm>
              <a:off x="7465833" y="307195"/>
              <a:ext cx="1494698" cy="66404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B Sahar" panose="00000400000000000000" pitchFamily="2" charset="-78"/>
                </a:rPr>
                <a:t>جدید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B Sahar" panose="00000400000000000000" pitchFamily="2" charset="-78"/>
              </a:endParaRPr>
            </a:p>
          </p:txBody>
        </p:sp>
        <p:sp>
          <p:nvSpPr>
            <p:cNvPr id="327" name="Right Brace 326"/>
            <p:cNvSpPr/>
            <p:nvPr/>
          </p:nvSpPr>
          <p:spPr>
            <a:xfrm>
              <a:off x="9912535" y="5157624"/>
              <a:ext cx="303007" cy="1125105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Right Brace 327"/>
            <p:cNvSpPr/>
            <p:nvPr/>
          </p:nvSpPr>
          <p:spPr>
            <a:xfrm>
              <a:off x="9907901" y="3182538"/>
              <a:ext cx="303007" cy="1125105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Sun 2"/>
          <p:cNvSpPr/>
          <p:nvPr/>
        </p:nvSpPr>
        <p:spPr>
          <a:xfrm>
            <a:off x="7302830" y="1824655"/>
            <a:ext cx="447425" cy="498713"/>
          </a:xfrm>
          <a:prstGeom prst="su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Sun 111"/>
          <p:cNvSpPr/>
          <p:nvPr/>
        </p:nvSpPr>
        <p:spPr>
          <a:xfrm>
            <a:off x="6957903" y="3050534"/>
            <a:ext cx="447425" cy="498713"/>
          </a:xfrm>
          <a:prstGeom prst="su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Sun 112"/>
          <p:cNvSpPr/>
          <p:nvPr/>
        </p:nvSpPr>
        <p:spPr>
          <a:xfrm>
            <a:off x="6908691" y="3824213"/>
            <a:ext cx="447425" cy="498713"/>
          </a:xfrm>
          <a:prstGeom prst="su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Sun 113"/>
          <p:cNvSpPr/>
          <p:nvPr/>
        </p:nvSpPr>
        <p:spPr>
          <a:xfrm>
            <a:off x="6957903" y="4917422"/>
            <a:ext cx="447425" cy="498713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Sun 114"/>
          <p:cNvSpPr/>
          <p:nvPr/>
        </p:nvSpPr>
        <p:spPr>
          <a:xfrm>
            <a:off x="6896683" y="5743064"/>
            <a:ext cx="447425" cy="498713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Sun 115"/>
          <p:cNvSpPr/>
          <p:nvPr/>
        </p:nvSpPr>
        <p:spPr>
          <a:xfrm>
            <a:off x="2207435" y="462967"/>
            <a:ext cx="447425" cy="498713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30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 animBg="1"/>
      <p:bldP spid="113" grpId="0" animBg="1"/>
      <p:bldP spid="114" grpId="0" animBg="1"/>
      <p:bldP spid="115" grpId="0" animBg="1"/>
      <p:bldP spid="1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61201" y="152729"/>
            <a:ext cx="11831410" cy="3996853"/>
            <a:chOff x="461201" y="152729"/>
            <a:chExt cx="11831410" cy="3996853"/>
          </a:xfrm>
        </p:grpSpPr>
        <p:grpSp>
          <p:nvGrpSpPr>
            <p:cNvPr id="73" name="Group 72"/>
            <p:cNvGrpSpPr/>
            <p:nvPr/>
          </p:nvGrpSpPr>
          <p:grpSpPr>
            <a:xfrm>
              <a:off x="8280902" y="152729"/>
              <a:ext cx="3540052" cy="701464"/>
              <a:chOff x="7847795" y="327909"/>
              <a:chExt cx="3540052" cy="701464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9374416" y="455888"/>
                <a:ext cx="2013431" cy="573485"/>
                <a:chOff x="8906224" y="941693"/>
                <a:chExt cx="2013431" cy="573485"/>
              </a:xfrm>
            </p:grpSpPr>
            <p:sp>
              <p:nvSpPr>
                <p:cNvPr id="99" name="Rounded Rectangle 98"/>
                <p:cNvSpPr/>
                <p:nvPr/>
              </p:nvSpPr>
              <p:spPr>
                <a:xfrm>
                  <a:off x="8936829" y="941693"/>
                  <a:ext cx="1918390" cy="573485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Text Box 1"/>
                <p:cNvSpPr txBox="1"/>
                <p:nvPr/>
              </p:nvSpPr>
              <p:spPr>
                <a:xfrm>
                  <a:off x="8906224" y="958330"/>
                  <a:ext cx="2013431" cy="54898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76107" tIns="88053" rIns="176107" bIns="8805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541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2  Bardiya" panose="00000400000000000000" pitchFamily="2" charset="-78"/>
                    </a:rPr>
                    <a:t>صرف </a:t>
                  </a:r>
                  <a:r>
                    <a:rPr kumimoji="0" lang="fa-IR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2  Bardiya" panose="00000400000000000000" pitchFamily="2" charset="-78"/>
                    </a:rPr>
                    <a:t>فعل ماضی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endParaRPr>
                </a:p>
              </p:txBody>
            </p:sp>
          </p:grpSp>
          <p:sp>
            <p:nvSpPr>
              <p:cNvPr id="98" name="Text Box 80"/>
              <p:cNvSpPr txBox="1"/>
              <p:nvPr/>
            </p:nvSpPr>
            <p:spPr>
              <a:xfrm>
                <a:off x="7847795" y="327909"/>
                <a:ext cx="1494698" cy="66404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B Sahar" panose="00000400000000000000" pitchFamily="2" charset="-78"/>
                  </a:rPr>
                  <a:t>جدید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B Sahar" panose="00000400000000000000" pitchFamily="2" charset="-78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461201" y="152729"/>
              <a:ext cx="3274882" cy="705859"/>
              <a:chOff x="1715716" y="341310"/>
              <a:chExt cx="3274882" cy="705859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2977167" y="473684"/>
                <a:ext cx="2013431" cy="573485"/>
                <a:chOff x="8906224" y="941693"/>
                <a:chExt cx="2013431" cy="573485"/>
              </a:xfrm>
            </p:grpSpPr>
            <p:sp>
              <p:nvSpPr>
                <p:cNvPr id="95" name="Rounded Rectangle 94"/>
                <p:cNvSpPr/>
                <p:nvPr/>
              </p:nvSpPr>
              <p:spPr>
                <a:xfrm>
                  <a:off x="8936829" y="941693"/>
                  <a:ext cx="1918390" cy="573485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Text Box 1"/>
                <p:cNvSpPr txBox="1"/>
                <p:nvPr/>
              </p:nvSpPr>
              <p:spPr>
                <a:xfrm>
                  <a:off x="8906224" y="958330"/>
                  <a:ext cx="2013431" cy="54898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76107" tIns="88053" rIns="176107" bIns="8805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541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2  Bardiya" panose="00000400000000000000" pitchFamily="2" charset="-78"/>
                    </a:rPr>
                    <a:t>صرف </a:t>
                  </a:r>
                  <a:r>
                    <a:rPr kumimoji="0" lang="fa-IR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2  Bardiya" panose="00000400000000000000" pitchFamily="2" charset="-78"/>
                    </a:rPr>
                    <a:t>فعل </a:t>
                  </a:r>
                  <a:r>
                    <a:rPr kumimoji="0" lang="fa-IR" sz="2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2  Bardiya" panose="00000400000000000000" pitchFamily="2" charset="-78"/>
                    </a:rPr>
                    <a:t>مضارع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endParaRPr>
                </a:p>
              </p:txBody>
            </p:sp>
          </p:grpSp>
          <p:sp>
            <p:nvSpPr>
              <p:cNvPr id="94" name="Text Box 80"/>
              <p:cNvSpPr txBox="1"/>
              <p:nvPr/>
            </p:nvSpPr>
            <p:spPr>
              <a:xfrm>
                <a:off x="1715716" y="341310"/>
                <a:ext cx="1494698" cy="66404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B Sahar" panose="00000400000000000000" pitchFamily="2" charset="-78"/>
                  </a:rPr>
                  <a:t>جدید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B Sahar" panose="00000400000000000000" pitchFamily="2" charset="-78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665927" y="958987"/>
              <a:ext cx="7626684" cy="3190595"/>
              <a:chOff x="4574708" y="1122149"/>
              <a:chExt cx="7626684" cy="3190595"/>
            </a:xfrm>
          </p:grpSpPr>
          <p:sp>
            <p:nvSpPr>
              <p:cNvPr id="235" name="Text Box 120"/>
              <p:cNvSpPr txBox="1"/>
              <p:nvPr/>
            </p:nvSpPr>
            <p:spPr>
              <a:xfrm>
                <a:off x="9196184" y="3356896"/>
                <a:ext cx="1312649" cy="80889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مونث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Text Box 83"/>
              <p:cNvSpPr txBox="1"/>
              <p:nvPr/>
            </p:nvSpPr>
            <p:spPr>
              <a:xfrm>
                <a:off x="6979010" y="3351025"/>
                <a:ext cx="1757861" cy="83661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اَنْتِ</a:t>
                </a:r>
                <a:r>
                  <a:rPr kumimoji="0" lang="fa-IR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 </a:t>
                </a:r>
                <a:r>
                  <a:rPr kumimoji="0" lang="fa-IR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ذَهَـبْـ</a:t>
                </a:r>
                <a:r>
                  <a:rPr kumimoji="0" lang="fa-IR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ت</a:t>
                </a:r>
                <a:r>
                  <a:rPr kumimoji="0" lang="fa-IR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ِ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1" name="Straight Arrow Connector 110"/>
              <p:cNvCxnSpPr/>
              <p:nvPr/>
            </p:nvCxnSpPr>
            <p:spPr>
              <a:xfrm flipH="1" flipV="1">
                <a:off x="8668211" y="3742985"/>
                <a:ext cx="720080" cy="1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>
              <a:xfrm>
                <a:off x="8464870" y="3054120"/>
                <a:ext cx="1310730" cy="1258624"/>
                <a:chOff x="14917" y="115693"/>
                <a:chExt cx="301853" cy="331230"/>
              </a:xfrm>
            </p:grpSpPr>
            <p:sp>
              <p:nvSpPr>
                <p:cNvPr id="121" name="Oval 120"/>
                <p:cNvSpPr/>
                <p:nvPr/>
              </p:nvSpPr>
              <p:spPr>
                <a:xfrm>
                  <a:off x="90209" y="115693"/>
                  <a:ext cx="145163" cy="148961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Text Box 28"/>
                <p:cNvSpPr txBox="1"/>
                <p:nvPr/>
              </p:nvSpPr>
              <p:spPr>
                <a:xfrm>
                  <a:off x="14917" y="135191"/>
                  <a:ext cx="301853" cy="31173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2  Titr" panose="00000700000000000000" pitchFamily="2" charset="-78"/>
                    </a:rPr>
                    <a:t>10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Titr" panose="00000700000000000000" pitchFamily="2" charset="-78"/>
                  </a:endParaRPr>
                </a:p>
              </p:txBody>
            </p:sp>
          </p:grpSp>
          <p:cxnSp>
            <p:nvCxnSpPr>
              <p:cNvPr id="62" name="Straight Arrow Connector 61"/>
              <p:cNvCxnSpPr/>
              <p:nvPr/>
            </p:nvCxnSpPr>
            <p:spPr>
              <a:xfrm flipH="1">
                <a:off x="6378416" y="3720478"/>
                <a:ext cx="640080" cy="0"/>
              </a:xfrm>
              <a:prstGeom prst="straightConnector1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 Box 120"/>
              <p:cNvSpPr txBox="1"/>
              <p:nvPr/>
            </p:nvSpPr>
            <p:spPr>
              <a:xfrm>
                <a:off x="10218491" y="2657836"/>
                <a:ext cx="1957498" cy="105883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دوم شخص </a:t>
                </a:r>
                <a:endPara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مفرد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Text Box 120"/>
              <p:cNvSpPr txBox="1"/>
              <p:nvPr/>
            </p:nvSpPr>
            <p:spPr>
              <a:xfrm>
                <a:off x="9122876" y="2458972"/>
                <a:ext cx="1561527" cy="73412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مذکر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 Box 80"/>
              <p:cNvSpPr txBox="1"/>
              <p:nvPr/>
            </p:nvSpPr>
            <p:spPr>
              <a:xfrm>
                <a:off x="6930148" y="2425828"/>
                <a:ext cx="1974747" cy="73441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اَنْتَ</a:t>
                </a:r>
                <a:r>
                  <a:rPr kumimoji="0" lang="fa-IR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 </a:t>
                </a:r>
                <a:r>
                  <a:rPr kumimoji="0" lang="fa-IR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ذَهَـبْـ</a:t>
                </a:r>
                <a:r>
                  <a:rPr kumimoji="0" lang="fa-IR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ت</a:t>
                </a:r>
                <a:r>
                  <a:rPr kumimoji="0" lang="fa-IR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Right Brace 65"/>
              <p:cNvSpPr/>
              <p:nvPr/>
            </p:nvSpPr>
            <p:spPr>
              <a:xfrm>
                <a:off x="10321336" y="2486468"/>
                <a:ext cx="324130" cy="1497262"/>
              </a:xfrm>
              <a:prstGeom prst="rightBrace">
                <a:avLst>
                  <a:gd name="adj1" fmla="val 47715"/>
                  <a:gd name="adj2" fmla="val 49686"/>
                </a:avLst>
              </a:prstGeom>
              <a:noFill/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132080" tIns="66040" rIns="132080" bIns="660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 flipH="1" flipV="1">
                <a:off x="8729527" y="2829303"/>
                <a:ext cx="720080" cy="1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67"/>
              <p:cNvGrpSpPr/>
              <p:nvPr/>
            </p:nvGrpSpPr>
            <p:grpSpPr>
              <a:xfrm>
                <a:off x="8514613" y="2099956"/>
                <a:ext cx="1270996" cy="1355705"/>
                <a:chOff x="14917" y="115693"/>
                <a:chExt cx="301853" cy="330610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90209" y="115693"/>
                  <a:ext cx="145163" cy="148961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Text Box 28"/>
                <p:cNvSpPr txBox="1"/>
                <p:nvPr/>
              </p:nvSpPr>
              <p:spPr>
                <a:xfrm>
                  <a:off x="14917" y="134571"/>
                  <a:ext cx="301853" cy="31173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2  Titr" panose="00000700000000000000" pitchFamily="2" charset="-78"/>
                    </a:rPr>
                    <a:t>7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Titr" panose="00000700000000000000" pitchFamily="2" charset="-78"/>
                  </a:endParaRPr>
                </a:p>
              </p:txBody>
            </p:sp>
          </p:grpSp>
          <p:cxnSp>
            <p:nvCxnSpPr>
              <p:cNvPr id="71" name="Straight Arrow Connector 70"/>
              <p:cNvCxnSpPr/>
              <p:nvPr/>
            </p:nvCxnSpPr>
            <p:spPr>
              <a:xfrm flipH="1" flipV="1">
                <a:off x="6488953" y="2793033"/>
                <a:ext cx="640080" cy="2931"/>
              </a:xfrm>
              <a:prstGeom prst="straightConnector1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/>
              <p:cNvGrpSpPr/>
              <p:nvPr/>
            </p:nvGrpSpPr>
            <p:grpSpPr>
              <a:xfrm>
                <a:off x="5073981" y="1122149"/>
                <a:ext cx="7127411" cy="1760111"/>
                <a:chOff x="4784129" y="1194773"/>
                <a:chExt cx="7127411" cy="1760111"/>
              </a:xfrm>
            </p:grpSpPr>
            <p:cxnSp>
              <p:nvCxnSpPr>
                <p:cNvPr id="77" name="Straight Arrow Connector 76"/>
                <p:cNvCxnSpPr/>
                <p:nvPr/>
              </p:nvCxnSpPr>
              <p:spPr>
                <a:xfrm flipH="1" flipV="1">
                  <a:off x="7187407" y="1882322"/>
                  <a:ext cx="587378" cy="0"/>
                </a:xfrm>
                <a:prstGeom prst="straightConnector1">
                  <a:avLst/>
                </a:prstGeom>
                <a:ln w="7620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" name="Group 2"/>
                <p:cNvGrpSpPr/>
                <p:nvPr/>
              </p:nvGrpSpPr>
              <p:grpSpPr>
                <a:xfrm>
                  <a:off x="4784129" y="1194773"/>
                  <a:ext cx="7127411" cy="1760111"/>
                  <a:chOff x="4826926" y="1170642"/>
                  <a:chExt cx="7127411" cy="1760111"/>
                </a:xfrm>
              </p:grpSpPr>
              <p:sp>
                <p:nvSpPr>
                  <p:cNvPr id="86" name="Text Box 118"/>
                  <p:cNvSpPr txBox="1"/>
                  <p:nvPr/>
                </p:nvSpPr>
                <p:spPr>
                  <a:xfrm>
                    <a:off x="9838502" y="1516034"/>
                    <a:ext cx="2115835" cy="63794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EntezareZohoor B3" panose="00000700000000000000" pitchFamily="2" charset="-78"/>
                      </a:rPr>
                      <a:t>اول </a:t>
                    </a:r>
                    <a:r>
                      <a:rPr kumimoji="0" lang="fa-IR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EntezareZohoor B3" panose="00000700000000000000" pitchFamily="2" charset="-78"/>
                      </a:rPr>
                      <a:t>شخص </a:t>
                    </a:r>
                    <a:r>
                      <a:rPr kumimoji="0" lang="fa-I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EntezareZohoor B3" panose="00000700000000000000" pitchFamily="2" charset="-78"/>
                      </a:rPr>
                      <a:t>مفرد </a:t>
                    </a: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7" name="Text Box 118"/>
                  <p:cNvSpPr txBox="1"/>
                  <p:nvPr/>
                </p:nvSpPr>
                <p:spPr>
                  <a:xfrm>
                    <a:off x="9656585" y="2001239"/>
                    <a:ext cx="2251457" cy="44363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EntezareZohoor B3" panose="00000700000000000000" pitchFamily="2" charset="-78"/>
                      </a:rPr>
                      <a:t>مشترک </a:t>
                    </a:r>
                    <a:r>
                      <a:rPr kumimoji="0" lang="fa-I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EntezareZohoor B3" panose="00000700000000000000" pitchFamily="2" charset="-78"/>
                      </a:rPr>
                      <a:t>بین مذکر و مونث</a:t>
                    </a: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88" name="Straight Arrow Connector 87"/>
                  <p:cNvCxnSpPr/>
                  <p:nvPr/>
                </p:nvCxnSpPr>
                <p:spPr>
                  <a:xfrm flipH="1">
                    <a:off x="9277763" y="1834373"/>
                    <a:ext cx="655382" cy="635"/>
                  </a:xfrm>
                  <a:prstGeom prst="straightConnector1">
                    <a:avLst/>
                  </a:prstGeom>
                  <a:ln w="571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Text Box 86"/>
                  <p:cNvSpPr txBox="1"/>
                  <p:nvPr/>
                </p:nvSpPr>
                <p:spPr>
                  <a:xfrm>
                    <a:off x="7709134" y="1493883"/>
                    <a:ext cx="1566739" cy="802148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اَنا</a:t>
                    </a:r>
                    <a:r>
                      <a:rPr kumimoji="0" lang="fa-IR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 </a:t>
                    </a: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ذَهَـبْـ</a:t>
                    </a: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ت</a:t>
                    </a: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ُ</a:t>
                    </a: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9120459" y="1170642"/>
                    <a:ext cx="1037909" cy="1192448"/>
                    <a:chOff x="14917" y="115693"/>
                    <a:chExt cx="301853" cy="322786"/>
                  </a:xfrm>
                </p:grpSpPr>
                <p:sp>
                  <p:nvSpPr>
                    <p:cNvPr id="91" name="Oval 90"/>
                    <p:cNvSpPr/>
                    <p:nvPr/>
                  </p:nvSpPr>
                  <p:spPr>
                    <a:xfrm>
                      <a:off x="90209" y="115693"/>
                      <a:ext cx="145163" cy="148961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" name="Text Box 28"/>
                    <p:cNvSpPr txBox="1"/>
                    <p:nvPr/>
                  </p:nvSpPr>
                  <p:spPr>
                    <a:xfrm>
                      <a:off x="14917" y="126747"/>
                      <a:ext cx="301853" cy="311732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2  Titr" panose="00000700000000000000" pitchFamily="2" charset="-78"/>
                        </a:rPr>
                        <a:t>13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p:txBody>
                </p:sp>
              </p:grpSp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4826926" y="1379796"/>
                    <a:ext cx="3352298" cy="1550957"/>
                    <a:chOff x="4464062" y="117099"/>
                    <a:chExt cx="3352298" cy="1550957"/>
                  </a:xfrm>
                </p:grpSpPr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4464062" y="117099"/>
                      <a:ext cx="3352298" cy="1550957"/>
                      <a:chOff x="7771846" y="1718482"/>
                      <a:chExt cx="1542768" cy="749182"/>
                    </a:xfrm>
                  </p:grpSpPr>
                  <p:grpSp>
                    <p:nvGrpSpPr>
                      <p:cNvPr id="82" name="Group 81"/>
                      <p:cNvGrpSpPr/>
                      <p:nvPr/>
                    </p:nvGrpSpPr>
                    <p:grpSpPr>
                      <a:xfrm>
                        <a:off x="7771846" y="1718482"/>
                        <a:ext cx="1542768" cy="749182"/>
                        <a:chOff x="7771846" y="1718482"/>
                        <a:chExt cx="1542768" cy="749182"/>
                      </a:xfrm>
                    </p:grpSpPr>
                    <p:sp>
                      <p:nvSpPr>
                        <p:cNvPr id="84" name="Text Box 86"/>
                        <p:cNvSpPr txBox="1"/>
                        <p:nvPr/>
                      </p:nvSpPr>
                      <p:spPr>
                        <a:xfrm>
                          <a:off x="7771846" y="1774244"/>
                          <a:ext cx="1542768" cy="69342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132080" tIns="66040" rIns="132080" bIns="6604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1156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a-IR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اَنا</a:t>
                          </a:r>
                          <a:r>
                            <a:rPr kumimoji="0" lang="fa-IR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 </a:t>
                          </a:r>
                          <a:r>
                            <a:rPr kumimoji="0" lang="fa-IR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أ</a:t>
                          </a:r>
                          <a:r>
                            <a:rPr kumimoji="0" lang="fa-IR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ذهــب</a:t>
                          </a:r>
                          <a:endParaRPr kumimoji="0" lang="en-US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5" name="Text Box 86"/>
                        <p:cNvSpPr txBox="1"/>
                        <p:nvPr/>
                      </p:nvSpPr>
                      <p:spPr>
                        <a:xfrm>
                          <a:off x="8519449" y="1718482"/>
                          <a:ext cx="229609" cy="272367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132080" tIns="66040" rIns="132080" bIns="6604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1156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a-IR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ََ</a:t>
                          </a:r>
                          <a:endParaRPr kumimoji="0" lang="en-US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83" name="Text Box 86"/>
                      <p:cNvSpPr txBox="1"/>
                      <p:nvPr/>
                    </p:nvSpPr>
                    <p:spPr>
                      <a:xfrm>
                        <a:off x="8283560" y="1788865"/>
                        <a:ext cx="405353" cy="351179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132080" tIns="66040" rIns="132080" bIns="6604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1156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ََ</a:t>
                        </a:r>
                        <a:endPara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5263313" y="399026"/>
                      <a:ext cx="73931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ُ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TextBox 80"/>
                    <p:cNvSpPr txBox="1"/>
                    <p:nvPr/>
                  </p:nvSpPr>
                  <p:spPr>
                    <a:xfrm>
                      <a:off x="5606646" y="257019"/>
                      <a:ext cx="118485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ْ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01" name="Group 100"/>
              <p:cNvGrpSpPr/>
              <p:nvPr/>
            </p:nvGrpSpPr>
            <p:grpSpPr>
              <a:xfrm>
                <a:off x="4574708" y="2385870"/>
                <a:ext cx="2244025" cy="636612"/>
                <a:chOff x="3561767" y="352862"/>
                <a:chExt cx="4621138" cy="1391609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3561767" y="420695"/>
                  <a:ext cx="4621138" cy="1323776"/>
                  <a:chOff x="7210595" y="3057725"/>
                  <a:chExt cx="1690441" cy="686082"/>
                </a:xfrm>
              </p:grpSpPr>
              <p:sp>
                <p:nvSpPr>
                  <p:cNvPr id="105" name="Text Box 80"/>
                  <p:cNvSpPr txBox="1"/>
                  <p:nvPr/>
                </p:nvSpPr>
                <p:spPr>
                  <a:xfrm>
                    <a:off x="7210595" y="3057725"/>
                    <a:ext cx="1690441" cy="686082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اَنْتَ</a:t>
                    </a:r>
                    <a:r>
                      <a:rPr kumimoji="0" lang="fa-IR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 </a:t>
                    </a: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تَـ</a:t>
                    </a: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ذهـب</a:t>
                    </a: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6" name="Text Box 86"/>
                  <p:cNvSpPr txBox="1"/>
                  <p:nvPr/>
                </p:nvSpPr>
                <p:spPr>
                  <a:xfrm>
                    <a:off x="7570128" y="3158679"/>
                    <a:ext cx="405353" cy="35117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ََ</a:t>
                    </a: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03" name="Text Box 80"/>
                <p:cNvSpPr txBox="1"/>
                <p:nvPr/>
              </p:nvSpPr>
              <p:spPr>
                <a:xfrm>
                  <a:off x="4163423" y="615483"/>
                  <a:ext cx="825500" cy="7187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3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ُ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Text Box 80"/>
                <p:cNvSpPr txBox="1"/>
                <p:nvPr/>
              </p:nvSpPr>
              <p:spPr>
                <a:xfrm>
                  <a:off x="5134232" y="352862"/>
                  <a:ext cx="929240" cy="59218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3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ْ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4574708" y="3316538"/>
                <a:ext cx="1909558" cy="808196"/>
                <a:chOff x="3519563" y="353962"/>
                <a:chExt cx="4621136" cy="1404577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3519563" y="434761"/>
                  <a:ext cx="4621136" cy="1323778"/>
                  <a:chOff x="7210595" y="3057725"/>
                  <a:chExt cx="1690441" cy="686082"/>
                </a:xfrm>
              </p:grpSpPr>
              <p:sp>
                <p:nvSpPr>
                  <p:cNvPr id="113" name="Text Box 80"/>
                  <p:cNvSpPr txBox="1"/>
                  <p:nvPr/>
                </p:nvSpPr>
                <p:spPr>
                  <a:xfrm>
                    <a:off x="7210595" y="3057725"/>
                    <a:ext cx="1690441" cy="686082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اَنْتِ</a:t>
                    </a: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 تَـ</a:t>
                    </a: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ذهـب</a:t>
                    </a: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ینَ</a:t>
                    </a: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4" name="Text Box 86"/>
                  <p:cNvSpPr txBox="1"/>
                  <p:nvPr/>
                </p:nvSpPr>
                <p:spPr>
                  <a:xfrm>
                    <a:off x="7600910" y="3071009"/>
                    <a:ext cx="405353" cy="35117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ََ</a:t>
                    </a: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12" name="Text Box 80"/>
                <p:cNvSpPr txBox="1"/>
                <p:nvPr/>
              </p:nvSpPr>
              <p:spPr>
                <a:xfrm>
                  <a:off x="5176515" y="353962"/>
                  <a:ext cx="929240" cy="59218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3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ْ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9" name="Group 8"/>
          <p:cNvGrpSpPr/>
          <p:nvPr/>
        </p:nvGrpSpPr>
        <p:grpSpPr>
          <a:xfrm>
            <a:off x="9587622" y="4414676"/>
            <a:ext cx="3078282" cy="2097065"/>
            <a:chOff x="9587622" y="4537508"/>
            <a:chExt cx="3078282" cy="2097065"/>
          </a:xfrm>
        </p:grpSpPr>
        <p:sp>
          <p:nvSpPr>
            <p:cNvPr id="107" name="Text Box 120"/>
            <p:cNvSpPr txBox="1"/>
            <p:nvPr/>
          </p:nvSpPr>
          <p:spPr>
            <a:xfrm>
              <a:off x="9587622" y="4870958"/>
              <a:ext cx="3078282" cy="117051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سوم </a:t>
              </a:r>
              <a:r>
                <a:rPr kumimoji="0" lang="fa-IR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شخص </a:t>
              </a:r>
              <a:endPara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مفرد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Right Brace 107"/>
            <p:cNvSpPr/>
            <p:nvPr/>
          </p:nvSpPr>
          <p:spPr>
            <a:xfrm>
              <a:off x="9698140" y="4537508"/>
              <a:ext cx="480644" cy="2097065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5" name="Text Box 120"/>
          <p:cNvSpPr txBox="1"/>
          <p:nvPr/>
        </p:nvSpPr>
        <p:spPr>
          <a:xfrm>
            <a:off x="8658587" y="4305408"/>
            <a:ext cx="1574235" cy="73765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rPr>
              <a:t>مذکر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 Box 120"/>
          <p:cNvSpPr txBox="1"/>
          <p:nvPr/>
        </p:nvSpPr>
        <p:spPr>
          <a:xfrm>
            <a:off x="8650356" y="5802874"/>
            <a:ext cx="1435201" cy="7400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rPr>
              <a:t>مونث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7844277" y="4117028"/>
            <a:ext cx="1324611" cy="1348091"/>
            <a:chOff x="8697" y="115693"/>
            <a:chExt cx="301853" cy="322786"/>
          </a:xfrm>
        </p:grpSpPr>
        <p:sp>
          <p:nvSpPr>
            <p:cNvPr id="118" name="Oval 117"/>
            <p:cNvSpPr/>
            <p:nvPr/>
          </p:nvSpPr>
          <p:spPr>
            <a:xfrm>
              <a:off x="90209" y="115693"/>
              <a:ext cx="145163" cy="14896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Text Box 28"/>
            <p:cNvSpPr txBox="1"/>
            <p:nvPr/>
          </p:nvSpPr>
          <p:spPr>
            <a:xfrm>
              <a:off x="8697" y="126747"/>
              <a:ext cx="301853" cy="31173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2  Titr" panose="00000700000000000000" pitchFamily="2" charset="-78"/>
                </a:rPr>
                <a:t>1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endParaRPr>
            </a:p>
          </p:txBody>
        </p:sp>
      </p:grpSp>
      <p:cxnSp>
        <p:nvCxnSpPr>
          <p:cNvPr id="123" name="Straight Arrow Connector 122"/>
          <p:cNvCxnSpPr/>
          <p:nvPr/>
        </p:nvCxnSpPr>
        <p:spPr>
          <a:xfrm flipH="1" flipV="1">
            <a:off x="8119229" y="4835150"/>
            <a:ext cx="720080" cy="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 Box 83"/>
          <p:cNvSpPr txBox="1"/>
          <p:nvPr/>
        </p:nvSpPr>
        <p:spPr>
          <a:xfrm>
            <a:off x="5943887" y="4314359"/>
            <a:ext cx="2516355" cy="104158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هُوَ</a:t>
            </a:r>
            <a:r>
              <a:rPr kumimoji="0" lang="fa-IR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 </a:t>
            </a:r>
            <a:r>
              <a:rPr kumimoji="0" lang="fa-I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ذَهَـبَ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 flipH="1" flipV="1">
            <a:off x="5787939" y="4835150"/>
            <a:ext cx="587378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1646712" y="3894382"/>
            <a:ext cx="4621137" cy="1387890"/>
            <a:chOff x="3561766" y="356580"/>
            <a:chExt cx="4621137" cy="1387890"/>
          </a:xfrm>
        </p:grpSpPr>
        <p:grpSp>
          <p:nvGrpSpPr>
            <p:cNvPr id="127" name="Group 126"/>
            <p:cNvGrpSpPr/>
            <p:nvPr/>
          </p:nvGrpSpPr>
          <p:grpSpPr>
            <a:xfrm>
              <a:off x="3561766" y="420694"/>
              <a:ext cx="4621137" cy="1323776"/>
              <a:chOff x="7210595" y="3057725"/>
              <a:chExt cx="1690441" cy="686082"/>
            </a:xfrm>
          </p:grpSpPr>
          <p:sp>
            <p:nvSpPr>
              <p:cNvPr id="130" name="Text Box 80"/>
              <p:cNvSpPr txBox="1"/>
              <p:nvPr/>
            </p:nvSpPr>
            <p:spPr>
              <a:xfrm>
                <a:off x="7210595" y="3057725"/>
                <a:ext cx="1690441" cy="68608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هُوَ</a:t>
                </a: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 یَـ</a:t>
                </a: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ذهـب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Text Box 86"/>
              <p:cNvSpPr txBox="1"/>
              <p:nvPr/>
            </p:nvSpPr>
            <p:spPr>
              <a:xfrm>
                <a:off x="7508046" y="3070247"/>
                <a:ext cx="405353" cy="3511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15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ََ</a:t>
                </a:r>
                <a:endParaRPr kumimoji="0" lang="en-US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8" name="Text Box 80"/>
            <p:cNvSpPr txBox="1"/>
            <p:nvPr/>
          </p:nvSpPr>
          <p:spPr>
            <a:xfrm>
              <a:off x="3857104" y="648465"/>
              <a:ext cx="825500" cy="71878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Text Box 80"/>
            <p:cNvSpPr txBox="1"/>
            <p:nvPr/>
          </p:nvSpPr>
          <p:spPr>
            <a:xfrm>
              <a:off x="5085004" y="356580"/>
              <a:ext cx="929239" cy="5921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47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6"/>
          <p:cNvSpPr txBox="1"/>
          <p:nvPr/>
        </p:nvSpPr>
        <p:spPr>
          <a:xfrm>
            <a:off x="9845118" y="2082130"/>
            <a:ext cx="2102026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جَـعَـلَ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86"/>
          <p:cNvSpPr txBox="1"/>
          <p:nvPr/>
        </p:nvSpPr>
        <p:spPr>
          <a:xfrm>
            <a:off x="5245272" y="2058946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ـجـعـل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86"/>
          <p:cNvSpPr txBox="1"/>
          <p:nvPr/>
        </p:nvSpPr>
        <p:spPr>
          <a:xfrm>
            <a:off x="5717766" y="2012034"/>
            <a:ext cx="880796" cy="7270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ََ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812050" y="2144727"/>
            <a:ext cx="1231604" cy="1118809"/>
            <a:chOff x="8980342" y="4156231"/>
            <a:chExt cx="1231604" cy="1118809"/>
          </a:xfrm>
        </p:grpSpPr>
        <p:sp>
          <p:nvSpPr>
            <p:cNvPr id="31" name="Text Box 86"/>
            <p:cNvSpPr txBox="1"/>
            <p:nvPr/>
          </p:nvSpPr>
          <p:spPr>
            <a:xfrm>
              <a:off x="8980342" y="4187312"/>
              <a:ext cx="1231604" cy="10877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ـــ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86"/>
            <p:cNvSpPr txBox="1"/>
            <p:nvPr/>
          </p:nvSpPr>
          <p:spPr>
            <a:xfrm>
              <a:off x="9311384" y="4156231"/>
              <a:ext cx="284760" cy="5508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ََ</a:t>
              </a:r>
              <a:endPara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297405" y="2188789"/>
            <a:ext cx="801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ْ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09157" y="2153942"/>
            <a:ext cx="776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ُ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86"/>
          <p:cNvSpPr txBox="1"/>
          <p:nvPr/>
        </p:nvSpPr>
        <p:spPr>
          <a:xfrm>
            <a:off x="9605901" y="3687906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ضَـرَبَ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507688" y="5202321"/>
            <a:ext cx="1367084" cy="1731560"/>
            <a:chOff x="8281219" y="4385860"/>
            <a:chExt cx="1367084" cy="1731560"/>
          </a:xfrm>
        </p:grpSpPr>
        <p:sp>
          <p:nvSpPr>
            <p:cNvPr id="43" name="Text Box 86"/>
            <p:cNvSpPr txBox="1"/>
            <p:nvPr/>
          </p:nvSpPr>
          <p:spPr>
            <a:xfrm>
              <a:off x="8416699" y="4385860"/>
              <a:ext cx="1231604" cy="10877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ـــ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81219" y="4547760"/>
              <a:ext cx="11848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774076" y="3670664"/>
            <a:ext cx="1231604" cy="1175688"/>
            <a:chOff x="9059572" y="3531417"/>
            <a:chExt cx="1231604" cy="1175688"/>
          </a:xfrm>
        </p:grpSpPr>
        <p:sp>
          <p:nvSpPr>
            <p:cNvPr id="48" name="Text Box 86"/>
            <p:cNvSpPr txBox="1"/>
            <p:nvPr/>
          </p:nvSpPr>
          <p:spPr>
            <a:xfrm>
              <a:off x="9059572" y="3531417"/>
              <a:ext cx="1231604" cy="10877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ـــ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Box 86"/>
            <p:cNvSpPr txBox="1"/>
            <p:nvPr/>
          </p:nvSpPr>
          <p:spPr>
            <a:xfrm>
              <a:off x="9311384" y="4156231"/>
              <a:ext cx="284760" cy="5508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ََ</a:t>
              </a:r>
              <a:endPara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 Box 86"/>
          <p:cNvSpPr txBox="1"/>
          <p:nvPr/>
        </p:nvSpPr>
        <p:spPr>
          <a:xfrm>
            <a:off x="5059026" y="3610171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ـضـرب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01399" y="3670664"/>
            <a:ext cx="801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ْ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65461" y="3761876"/>
            <a:ext cx="776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ُ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86"/>
          <p:cNvSpPr txBox="1"/>
          <p:nvPr/>
        </p:nvSpPr>
        <p:spPr>
          <a:xfrm>
            <a:off x="5867622" y="4414171"/>
            <a:ext cx="284760" cy="5508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ََ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Box 86"/>
          <p:cNvSpPr txBox="1"/>
          <p:nvPr/>
        </p:nvSpPr>
        <p:spPr>
          <a:xfrm>
            <a:off x="9614005" y="5165520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کَـتَـبَ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 Box 86"/>
          <p:cNvSpPr txBox="1"/>
          <p:nvPr/>
        </p:nvSpPr>
        <p:spPr>
          <a:xfrm>
            <a:off x="5125769" y="5156214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ـکـتـب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74415" y="5186037"/>
            <a:ext cx="801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ْ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78857" y="5310176"/>
            <a:ext cx="776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ُ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30437" y="5231453"/>
            <a:ext cx="1184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ُ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713517" y="187425"/>
            <a:ext cx="9520787" cy="1501507"/>
            <a:chOff x="2713517" y="187425"/>
            <a:chExt cx="9520787" cy="1501507"/>
          </a:xfrm>
        </p:grpSpPr>
        <p:grpSp>
          <p:nvGrpSpPr>
            <p:cNvPr id="46" name="Group 45"/>
            <p:cNvGrpSpPr/>
            <p:nvPr/>
          </p:nvGrpSpPr>
          <p:grpSpPr>
            <a:xfrm>
              <a:off x="4340638" y="187425"/>
              <a:ext cx="7893666" cy="1501507"/>
              <a:chOff x="4257003" y="556622"/>
              <a:chExt cx="7893666" cy="150150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8341170" y="611488"/>
                <a:ext cx="3809499" cy="1435519"/>
                <a:chOff x="8213633" y="575284"/>
                <a:chExt cx="3809499" cy="1435519"/>
              </a:xfrm>
            </p:grpSpPr>
            <p:sp>
              <p:nvSpPr>
                <p:cNvPr id="17" name="Text Box 86"/>
                <p:cNvSpPr txBox="1"/>
                <p:nvPr/>
              </p:nvSpPr>
              <p:spPr>
                <a:xfrm>
                  <a:off x="8213633" y="575284"/>
                  <a:ext cx="3809499" cy="143551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ذَهـَـبَ </a:t>
                  </a:r>
                  <a:r>
                    <a:rPr kumimoji="0" lang="fa-IR" sz="5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ـــ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Text Box 86"/>
                <p:cNvSpPr txBox="1"/>
                <p:nvPr/>
              </p:nvSpPr>
              <p:spPr>
                <a:xfrm>
                  <a:off x="8431056" y="626969"/>
                  <a:ext cx="880796" cy="72701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3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1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257003" y="556622"/>
                <a:ext cx="4341279" cy="1501507"/>
                <a:chOff x="3328535" y="218560"/>
                <a:chExt cx="4341279" cy="1501507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3585645" y="273427"/>
                  <a:ext cx="4084169" cy="1435519"/>
                  <a:chOff x="7367588" y="1793995"/>
                  <a:chExt cx="1879584" cy="693420"/>
                </a:xfrm>
              </p:grpSpPr>
              <p:sp>
                <p:nvSpPr>
                  <p:cNvPr id="6" name="Text Box 86"/>
                  <p:cNvSpPr txBox="1"/>
                  <p:nvPr/>
                </p:nvSpPr>
                <p:spPr>
                  <a:xfrm>
                    <a:off x="7367588" y="1793995"/>
                    <a:ext cx="1879584" cy="69342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هُوَ</a:t>
                    </a: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 </a:t>
                    </a:r>
                    <a:r>
                      <a:rPr kumimoji="0" lang="fa-IR" sz="7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ی</a:t>
                    </a: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َـ</a:t>
                    </a: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ذهــب</a:t>
                    </a:r>
                    <a:endParaRPr kumimoji="0" lang="en-US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" name="Text Box 86"/>
                  <p:cNvSpPr txBox="1"/>
                  <p:nvPr/>
                </p:nvSpPr>
                <p:spPr>
                  <a:xfrm>
                    <a:off x="7784411" y="1818961"/>
                    <a:ext cx="405353" cy="35117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9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ََ</a:t>
                    </a:r>
                    <a:endParaRPr kumimoji="0" lang="en-US" sz="9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3328535" y="519738"/>
                  <a:ext cx="118485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ُ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906745" y="218560"/>
                  <a:ext cx="118485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ْ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2713517" y="569233"/>
              <a:ext cx="19628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 Yekan" panose="00000400000000000000" pitchFamily="2" charset="-78"/>
                </a:rPr>
                <a:t>می رود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2056447" y="2453919"/>
            <a:ext cx="267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قرار می دهد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516300" y="3941535"/>
            <a:ext cx="267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می زند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79730" y="5345073"/>
            <a:ext cx="267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می نویسد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55" name="Text Box 86"/>
          <p:cNvSpPr txBox="1"/>
          <p:nvPr/>
        </p:nvSpPr>
        <p:spPr>
          <a:xfrm>
            <a:off x="6241665" y="5146129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ی</a:t>
            </a: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َـ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Box 86"/>
          <p:cNvSpPr txBox="1"/>
          <p:nvPr/>
        </p:nvSpPr>
        <p:spPr>
          <a:xfrm>
            <a:off x="6309709" y="2055489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ی</a:t>
            </a: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َـ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Box 86"/>
          <p:cNvSpPr txBox="1"/>
          <p:nvPr/>
        </p:nvSpPr>
        <p:spPr>
          <a:xfrm>
            <a:off x="6274075" y="3599050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ی</a:t>
            </a: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َـ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Box 86"/>
          <p:cNvSpPr txBox="1"/>
          <p:nvPr/>
        </p:nvSpPr>
        <p:spPr>
          <a:xfrm>
            <a:off x="7673858" y="2097732"/>
            <a:ext cx="1260601" cy="115745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هُوَ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Box 86"/>
          <p:cNvSpPr txBox="1"/>
          <p:nvPr/>
        </p:nvSpPr>
        <p:spPr>
          <a:xfrm>
            <a:off x="7578986" y="3631282"/>
            <a:ext cx="1260601" cy="115745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هُوَ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 Box 86"/>
          <p:cNvSpPr txBox="1"/>
          <p:nvPr/>
        </p:nvSpPr>
        <p:spPr>
          <a:xfrm>
            <a:off x="7551449" y="5181268"/>
            <a:ext cx="1260601" cy="115745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هُوَ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8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4" grpId="0"/>
      <p:bldP spid="39" grpId="0"/>
      <p:bldP spid="40" grpId="0"/>
      <p:bldP spid="41" grpId="0"/>
      <p:bldP spid="54" grpId="0"/>
      <p:bldP spid="56" grpId="0"/>
      <p:bldP spid="57" grpId="0"/>
      <p:bldP spid="58" grpId="0"/>
      <p:bldP spid="60" grpId="0"/>
      <p:bldP spid="65" grpId="0"/>
      <p:bldP spid="67" grpId="0"/>
      <p:bldP spid="68" grpId="0"/>
      <p:bldP spid="71" grpId="0"/>
      <p:bldP spid="74" grpId="0"/>
      <p:bldP spid="75" grpId="0"/>
      <p:bldP spid="76" grpId="0"/>
      <p:bldP spid="55" grpId="0"/>
      <p:bldP spid="66" grpId="0"/>
      <p:bldP spid="69" grpId="0"/>
      <p:bldP spid="70" grpId="0"/>
      <p:bldP spid="73" grpId="0"/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1201" y="152729"/>
            <a:ext cx="12204703" cy="6390212"/>
            <a:chOff x="461201" y="152729"/>
            <a:chExt cx="12204703" cy="6390212"/>
          </a:xfrm>
        </p:grpSpPr>
        <p:grpSp>
          <p:nvGrpSpPr>
            <p:cNvPr id="10" name="Group 9"/>
            <p:cNvGrpSpPr/>
            <p:nvPr/>
          </p:nvGrpSpPr>
          <p:grpSpPr>
            <a:xfrm>
              <a:off x="461201" y="152729"/>
              <a:ext cx="11831410" cy="3996853"/>
              <a:chOff x="461201" y="152729"/>
              <a:chExt cx="11831410" cy="3996853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8280902" y="152729"/>
                <a:ext cx="3540052" cy="701464"/>
                <a:chOff x="7847795" y="327909"/>
                <a:chExt cx="3540052" cy="701464"/>
              </a:xfrm>
            </p:grpSpPr>
            <p:grpSp>
              <p:nvGrpSpPr>
                <p:cNvPr id="97" name="Group 96"/>
                <p:cNvGrpSpPr/>
                <p:nvPr/>
              </p:nvGrpSpPr>
              <p:grpSpPr>
                <a:xfrm>
                  <a:off x="9374416" y="455888"/>
                  <a:ext cx="2013431" cy="573485"/>
                  <a:chOff x="8906224" y="941693"/>
                  <a:chExt cx="2013431" cy="573485"/>
                </a:xfrm>
              </p:grpSpPr>
              <p:sp>
                <p:nvSpPr>
                  <p:cNvPr id="99" name="Rounded Rectangle 98"/>
                  <p:cNvSpPr/>
                  <p:nvPr/>
                </p:nvSpPr>
                <p:spPr>
                  <a:xfrm>
                    <a:off x="8936829" y="941693"/>
                    <a:ext cx="1918390" cy="573485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Text Box 1"/>
                  <p:cNvSpPr txBox="1"/>
                  <p:nvPr/>
                </p:nvSpPr>
                <p:spPr>
                  <a:xfrm>
                    <a:off x="8906224" y="958330"/>
                    <a:ext cx="2013431" cy="54898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76107" tIns="88053" rIns="176107" bIns="88053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541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2  Bardiya" panose="00000400000000000000" pitchFamily="2" charset="-78"/>
                      </a:rPr>
                      <a:t>صرف </a:t>
                    </a:r>
                    <a:r>
                      <a:rPr kumimoji="0" lang="fa-IR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2  Bardiya" panose="00000400000000000000" pitchFamily="2" charset="-78"/>
                      </a:rPr>
                      <a:t>فعل ماضی</a:t>
                    </a:r>
                    <a:endPara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2  Bardiya" panose="00000400000000000000" pitchFamily="2" charset="-78"/>
                    </a:endParaRPr>
                  </a:p>
                </p:txBody>
              </p:sp>
            </p:grpSp>
            <p:sp>
              <p:nvSpPr>
                <p:cNvPr id="98" name="Text Box 80"/>
                <p:cNvSpPr txBox="1"/>
                <p:nvPr/>
              </p:nvSpPr>
              <p:spPr>
                <a:xfrm>
                  <a:off x="7847795" y="327909"/>
                  <a:ext cx="1494698" cy="66404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B Sahar" panose="00000400000000000000" pitchFamily="2" charset="-78"/>
                    </a:rPr>
                    <a:t>جدید</a:t>
                  </a: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B Sahar" panose="00000400000000000000" pitchFamily="2" charset="-78"/>
                  </a:endParaRP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461201" y="152729"/>
                <a:ext cx="3274882" cy="705859"/>
                <a:chOff x="1715716" y="341310"/>
                <a:chExt cx="3274882" cy="705859"/>
              </a:xfrm>
            </p:grpSpPr>
            <p:grpSp>
              <p:nvGrpSpPr>
                <p:cNvPr id="93" name="Group 92"/>
                <p:cNvGrpSpPr/>
                <p:nvPr/>
              </p:nvGrpSpPr>
              <p:grpSpPr>
                <a:xfrm>
                  <a:off x="2977167" y="473684"/>
                  <a:ext cx="2013431" cy="573485"/>
                  <a:chOff x="8906224" y="941693"/>
                  <a:chExt cx="2013431" cy="573485"/>
                </a:xfrm>
              </p:grpSpPr>
              <p:sp>
                <p:nvSpPr>
                  <p:cNvPr id="95" name="Rounded Rectangle 94"/>
                  <p:cNvSpPr/>
                  <p:nvPr/>
                </p:nvSpPr>
                <p:spPr>
                  <a:xfrm>
                    <a:off x="8936829" y="941693"/>
                    <a:ext cx="1918390" cy="573485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Text Box 1"/>
                  <p:cNvSpPr txBox="1"/>
                  <p:nvPr/>
                </p:nvSpPr>
                <p:spPr>
                  <a:xfrm>
                    <a:off x="8906224" y="958330"/>
                    <a:ext cx="2013431" cy="54898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76107" tIns="88053" rIns="176107" bIns="88053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541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2  Bardiya" panose="00000400000000000000" pitchFamily="2" charset="-78"/>
                      </a:rPr>
                      <a:t>صرف </a:t>
                    </a:r>
                    <a:r>
                      <a:rPr kumimoji="0" lang="fa-IR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2  Bardiya" panose="00000400000000000000" pitchFamily="2" charset="-78"/>
                      </a:rPr>
                      <a:t>فعل </a:t>
                    </a:r>
                    <a:r>
                      <a:rPr kumimoji="0" lang="fa-IR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2  Bardiya" panose="00000400000000000000" pitchFamily="2" charset="-78"/>
                      </a:rPr>
                      <a:t>مضارع</a:t>
                    </a:r>
                    <a:endPara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2  Bardiya" panose="00000400000000000000" pitchFamily="2" charset="-78"/>
                    </a:endParaRPr>
                  </a:p>
                </p:txBody>
              </p:sp>
            </p:grpSp>
            <p:sp>
              <p:nvSpPr>
                <p:cNvPr id="94" name="Text Box 80"/>
                <p:cNvSpPr txBox="1"/>
                <p:nvPr/>
              </p:nvSpPr>
              <p:spPr>
                <a:xfrm>
                  <a:off x="1715716" y="341310"/>
                  <a:ext cx="1494698" cy="66404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B Sahar" panose="00000400000000000000" pitchFamily="2" charset="-78"/>
                    </a:rPr>
                    <a:t>جدید</a:t>
                  </a: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B Sahar" panose="00000400000000000000" pitchFamily="2" charset="-78"/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4665927" y="958987"/>
                <a:ext cx="7626684" cy="3190595"/>
                <a:chOff x="4574708" y="1122149"/>
                <a:chExt cx="7626684" cy="3190595"/>
              </a:xfrm>
            </p:grpSpPr>
            <p:sp>
              <p:nvSpPr>
                <p:cNvPr id="235" name="Text Box 120"/>
                <p:cNvSpPr txBox="1"/>
                <p:nvPr/>
              </p:nvSpPr>
              <p:spPr>
                <a:xfrm>
                  <a:off x="9196184" y="3356896"/>
                  <a:ext cx="1312649" cy="8088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ED7D31">
                          <a:lumMod val="50000"/>
                        </a:srgbClr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EntezareZohoor B3" panose="00000700000000000000" pitchFamily="2" charset="-78"/>
                    </a:rPr>
                    <a:t>مونث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" name="Text Box 83"/>
                <p:cNvSpPr txBox="1"/>
                <p:nvPr/>
              </p:nvSpPr>
              <p:spPr>
                <a:xfrm>
                  <a:off x="6979010" y="3351025"/>
                  <a:ext cx="1757861" cy="83661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اَنْتِ</a:t>
                  </a:r>
                  <a:r>
                    <a:rPr kumimoji="0" lang="fa-IR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 </a:t>
                  </a:r>
                  <a:r>
                    <a:rPr kumimoji="0" lang="fa-IR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ذَهَـبْـ</a:t>
                  </a:r>
                  <a:r>
                    <a:rPr kumimoji="0" lang="fa-IR" sz="3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ت</a:t>
                  </a:r>
                  <a:r>
                    <a:rPr kumimoji="0" lang="fa-IR" sz="3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ِ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Straight Arrow Connector 110"/>
                <p:cNvCxnSpPr/>
                <p:nvPr/>
              </p:nvCxnSpPr>
              <p:spPr>
                <a:xfrm flipH="1" flipV="1">
                  <a:off x="8668211" y="3742985"/>
                  <a:ext cx="720080" cy="1"/>
                </a:xfrm>
                <a:prstGeom prst="straightConnector1">
                  <a:avLst/>
                </a:prstGeom>
                <a:ln w="5715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0" name="Group 119"/>
                <p:cNvGrpSpPr/>
                <p:nvPr/>
              </p:nvGrpSpPr>
              <p:grpSpPr>
                <a:xfrm>
                  <a:off x="8464870" y="3054120"/>
                  <a:ext cx="1310730" cy="1258624"/>
                  <a:chOff x="14917" y="115693"/>
                  <a:chExt cx="301853" cy="331230"/>
                </a:xfrm>
              </p:grpSpPr>
              <p:sp>
                <p:nvSpPr>
                  <p:cNvPr id="121" name="Oval 120"/>
                  <p:cNvSpPr/>
                  <p:nvPr/>
                </p:nvSpPr>
                <p:spPr>
                  <a:xfrm>
                    <a:off x="90209" y="115693"/>
                    <a:ext cx="145163" cy="148961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" name="Text Box 28"/>
                  <p:cNvSpPr txBox="1"/>
                  <p:nvPr/>
                </p:nvSpPr>
                <p:spPr>
                  <a:xfrm>
                    <a:off x="14917" y="135191"/>
                    <a:ext cx="301853" cy="311732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2  Titr" panose="00000700000000000000" pitchFamily="2" charset="-78"/>
                      </a:rPr>
                      <a:t>10</a:t>
                    </a: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Titr" panose="00000700000000000000" pitchFamily="2" charset="-78"/>
                    </a:endParaRPr>
                  </a:p>
                </p:txBody>
              </p:sp>
            </p:grpSp>
            <p:cxnSp>
              <p:nvCxnSpPr>
                <p:cNvPr id="62" name="Straight Arrow Connector 61"/>
                <p:cNvCxnSpPr/>
                <p:nvPr/>
              </p:nvCxnSpPr>
              <p:spPr>
                <a:xfrm flipH="1">
                  <a:off x="6378416" y="3720478"/>
                  <a:ext cx="640080" cy="0"/>
                </a:xfrm>
                <a:prstGeom prst="straightConnector1">
                  <a:avLst/>
                </a:prstGeom>
                <a:ln w="7620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 Box 120"/>
                <p:cNvSpPr txBox="1"/>
                <p:nvPr/>
              </p:nvSpPr>
              <p:spPr>
                <a:xfrm>
                  <a:off x="10218491" y="2657836"/>
                  <a:ext cx="1957498" cy="1058836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EntezareZohoor B3" panose="00000700000000000000" pitchFamily="2" charset="-78"/>
                    </a:rPr>
                    <a:t>دوم شخص </a:t>
                  </a:r>
                  <a:endParaRPr kumimoji="0" lang="fa-I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endParaRPr>
                </a:p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EntezareZohoor B3" panose="00000700000000000000" pitchFamily="2" charset="-78"/>
                    </a:rPr>
                    <a:t>مفرد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Text Box 120"/>
                <p:cNvSpPr txBox="1"/>
                <p:nvPr/>
              </p:nvSpPr>
              <p:spPr>
                <a:xfrm>
                  <a:off x="9122876" y="2458972"/>
                  <a:ext cx="1561527" cy="73412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ED7D31">
                          <a:lumMod val="50000"/>
                        </a:srgbClr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EntezareZohoor B3" panose="00000700000000000000" pitchFamily="2" charset="-78"/>
                    </a:rPr>
                    <a:t>مذکر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Text Box 80"/>
                <p:cNvSpPr txBox="1"/>
                <p:nvPr/>
              </p:nvSpPr>
              <p:spPr>
                <a:xfrm>
                  <a:off x="6930148" y="2425828"/>
                  <a:ext cx="1974747" cy="7344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اَنْتَ</a:t>
                  </a:r>
                  <a:r>
                    <a:rPr kumimoji="0" lang="fa-IR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 </a:t>
                  </a:r>
                  <a:r>
                    <a:rPr kumimoji="0" lang="fa-IR" sz="3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ذَهَـبْـ</a:t>
                  </a:r>
                  <a:r>
                    <a:rPr kumimoji="0" lang="fa-IR" sz="3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ت</a:t>
                  </a:r>
                  <a:r>
                    <a:rPr kumimoji="0" lang="fa-IR" sz="3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Right Brace 65"/>
                <p:cNvSpPr/>
                <p:nvPr/>
              </p:nvSpPr>
              <p:spPr>
                <a:xfrm>
                  <a:off x="10321336" y="2486468"/>
                  <a:ext cx="324130" cy="1497262"/>
                </a:xfrm>
                <a:prstGeom prst="rightBrace">
                  <a:avLst>
                    <a:gd name="adj1" fmla="val 47715"/>
                    <a:gd name="adj2" fmla="val 49686"/>
                  </a:avLst>
                </a:prstGeom>
                <a:noFill/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132080" tIns="66040" rIns="132080" bIns="6604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67" name="Straight Arrow Connector 66"/>
                <p:cNvCxnSpPr/>
                <p:nvPr/>
              </p:nvCxnSpPr>
              <p:spPr>
                <a:xfrm flipH="1" flipV="1">
                  <a:off x="8729527" y="2829303"/>
                  <a:ext cx="720080" cy="1"/>
                </a:xfrm>
                <a:prstGeom prst="straightConnector1">
                  <a:avLst/>
                </a:prstGeom>
                <a:ln w="5715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up 67"/>
                <p:cNvGrpSpPr/>
                <p:nvPr/>
              </p:nvGrpSpPr>
              <p:grpSpPr>
                <a:xfrm>
                  <a:off x="8514613" y="2099956"/>
                  <a:ext cx="1270996" cy="1355705"/>
                  <a:chOff x="14917" y="115693"/>
                  <a:chExt cx="301853" cy="330610"/>
                </a:xfrm>
              </p:grpSpPr>
              <p:sp>
                <p:nvSpPr>
                  <p:cNvPr id="69" name="Oval 68"/>
                  <p:cNvSpPr/>
                  <p:nvPr/>
                </p:nvSpPr>
                <p:spPr>
                  <a:xfrm>
                    <a:off x="90209" y="115693"/>
                    <a:ext cx="145163" cy="148961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Text Box 28"/>
                  <p:cNvSpPr txBox="1"/>
                  <p:nvPr/>
                </p:nvSpPr>
                <p:spPr>
                  <a:xfrm>
                    <a:off x="14917" y="134571"/>
                    <a:ext cx="301853" cy="311732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2  Titr" panose="00000700000000000000" pitchFamily="2" charset="-78"/>
                      </a:rPr>
                      <a:t>7</a:t>
                    </a: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Titr" panose="00000700000000000000" pitchFamily="2" charset="-78"/>
                    </a:endParaRPr>
                  </a:p>
                </p:txBody>
              </p:sp>
            </p:grpSp>
            <p:cxnSp>
              <p:nvCxnSpPr>
                <p:cNvPr id="71" name="Straight Arrow Connector 70"/>
                <p:cNvCxnSpPr/>
                <p:nvPr/>
              </p:nvCxnSpPr>
              <p:spPr>
                <a:xfrm flipH="1" flipV="1">
                  <a:off x="6488953" y="2793033"/>
                  <a:ext cx="640080" cy="2931"/>
                </a:xfrm>
                <a:prstGeom prst="straightConnector1">
                  <a:avLst/>
                </a:prstGeom>
                <a:ln w="7620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" name="Group 3"/>
                <p:cNvGrpSpPr/>
                <p:nvPr/>
              </p:nvGrpSpPr>
              <p:grpSpPr>
                <a:xfrm>
                  <a:off x="5073981" y="1122149"/>
                  <a:ext cx="7127411" cy="1760111"/>
                  <a:chOff x="4784129" y="1194773"/>
                  <a:chExt cx="7127411" cy="1760111"/>
                </a:xfrm>
              </p:grpSpPr>
              <p:cxnSp>
                <p:nvCxnSpPr>
                  <p:cNvPr id="77" name="Straight Arrow Connector 76"/>
                  <p:cNvCxnSpPr/>
                  <p:nvPr/>
                </p:nvCxnSpPr>
                <p:spPr>
                  <a:xfrm flipH="1" flipV="1">
                    <a:off x="7187407" y="1882322"/>
                    <a:ext cx="587378" cy="0"/>
                  </a:xfrm>
                  <a:prstGeom prst="straightConnector1">
                    <a:avLst/>
                  </a:prstGeom>
                  <a:ln w="7620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4784129" y="1194773"/>
                    <a:ext cx="7127411" cy="1760111"/>
                    <a:chOff x="4826926" y="1170642"/>
                    <a:chExt cx="7127411" cy="1760111"/>
                  </a:xfrm>
                </p:grpSpPr>
                <p:sp>
                  <p:nvSpPr>
                    <p:cNvPr id="86" name="Text Box 118"/>
                    <p:cNvSpPr txBox="1"/>
                    <p:nvPr/>
                  </p:nvSpPr>
                  <p:spPr>
                    <a:xfrm>
                      <a:off x="9838502" y="1516034"/>
                      <a:ext cx="2115835" cy="637949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EntezareZohoor B3" panose="00000700000000000000" pitchFamily="2" charset="-78"/>
                        </a:rPr>
                        <a:t>اول </a:t>
                      </a:r>
                      <a:r>
                        <a:rPr kumimoji="0" lang="fa-I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EntezareZohoor B3" panose="00000700000000000000" pitchFamily="2" charset="-78"/>
                        </a:rPr>
                        <a:t>شخص </a:t>
                      </a:r>
                      <a:r>
                        <a:rPr kumimoji="0" lang="fa-I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EntezareZohoor B3" panose="00000700000000000000" pitchFamily="2" charset="-78"/>
                        </a:rPr>
                        <a:t>مفرد 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" name="Text Box 118"/>
                    <p:cNvSpPr txBox="1"/>
                    <p:nvPr/>
                  </p:nvSpPr>
                  <p:spPr>
                    <a:xfrm>
                      <a:off x="9656585" y="2001239"/>
                      <a:ext cx="2251457" cy="443631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EntezareZohoor B3" panose="00000700000000000000" pitchFamily="2" charset="-78"/>
                        </a:rPr>
                        <a:t>مشترک </a:t>
                      </a: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EntezareZohoor B3" panose="00000700000000000000" pitchFamily="2" charset="-78"/>
                        </a:rPr>
                        <a:t>بین مذکر و مونث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88" name="Straight Arrow Connector 87"/>
                    <p:cNvCxnSpPr/>
                    <p:nvPr/>
                  </p:nvCxnSpPr>
                  <p:spPr>
                    <a:xfrm flipH="1">
                      <a:off x="9277763" y="1834373"/>
                      <a:ext cx="655382" cy="635"/>
                    </a:xfrm>
                    <a:prstGeom prst="straightConnector1">
                      <a:avLst/>
                    </a:prstGeom>
                    <a:ln w="57150">
                      <a:solidFill>
                        <a:srgbClr val="7030A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9" name="Text Box 86"/>
                    <p:cNvSpPr txBox="1"/>
                    <p:nvPr/>
                  </p:nvSpPr>
                  <p:spPr>
                    <a:xfrm>
                      <a:off x="7709134" y="1493883"/>
                      <a:ext cx="1566739" cy="802148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32080" tIns="66040" rIns="132080" bIns="6604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اَنا</a:t>
                      </a:r>
                      <a:r>
                        <a:rPr kumimoji="0" lang="fa-I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 </a:t>
                      </a: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ذَهَـبْـ</a:t>
                      </a: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ت</a:t>
                      </a: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ُ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90" name="Group 89"/>
                    <p:cNvGrpSpPr/>
                    <p:nvPr/>
                  </p:nvGrpSpPr>
                  <p:grpSpPr>
                    <a:xfrm>
                      <a:off x="9120459" y="1170642"/>
                      <a:ext cx="1037909" cy="1192448"/>
                      <a:chOff x="14917" y="115693"/>
                      <a:chExt cx="301853" cy="322786"/>
                    </a:xfrm>
                  </p:grpSpPr>
                  <p:sp>
                    <p:nvSpPr>
                      <p:cNvPr id="91" name="Oval 90"/>
                      <p:cNvSpPr/>
                      <p:nvPr/>
                    </p:nvSpPr>
                    <p:spPr>
                      <a:xfrm>
                        <a:off x="90209" y="115693"/>
                        <a:ext cx="145163" cy="148961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2" name="Text Box 28"/>
                      <p:cNvSpPr txBox="1"/>
                      <p:nvPr/>
                    </p:nvSpPr>
                    <p:spPr>
                      <a:xfrm>
                        <a:off x="14917" y="126747"/>
                        <a:ext cx="301853" cy="311732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_L4i_Nastaliq" panose="02020505000000020003" pitchFamily="18" charset="0"/>
                            <a:ea typeface="Calibri" panose="020F0502020204030204" pitchFamily="34" charset="0"/>
                            <a:cs typeface="2  Titr" panose="00000700000000000000" pitchFamily="2" charset="-78"/>
                          </a:rPr>
                          <a:t>13</a:t>
                        </a: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Titr" panose="00000700000000000000" pitchFamily="2" charset="-78"/>
                        </a:endParaRPr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>
                      <a:off x="4826926" y="1379796"/>
                      <a:ext cx="3352298" cy="1550957"/>
                      <a:chOff x="4464062" y="117099"/>
                      <a:chExt cx="3352298" cy="1550957"/>
                    </a:xfrm>
                  </p:grpSpPr>
                  <p:grpSp>
                    <p:nvGrpSpPr>
                      <p:cNvPr id="79" name="Group 78"/>
                      <p:cNvGrpSpPr/>
                      <p:nvPr/>
                    </p:nvGrpSpPr>
                    <p:grpSpPr>
                      <a:xfrm>
                        <a:off x="4464062" y="117099"/>
                        <a:ext cx="3352298" cy="1550957"/>
                        <a:chOff x="7771846" y="1718482"/>
                        <a:chExt cx="1542768" cy="749182"/>
                      </a:xfrm>
                    </p:grpSpPr>
                    <p:grpSp>
                      <p:nvGrpSpPr>
                        <p:cNvPr id="82" name="Group 81"/>
                        <p:cNvGrpSpPr/>
                        <p:nvPr/>
                      </p:nvGrpSpPr>
                      <p:grpSpPr>
                        <a:xfrm>
                          <a:off x="7771846" y="1718482"/>
                          <a:ext cx="1542768" cy="749182"/>
                          <a:chOff x="7771846" y="1718482"/>
                          <a:chExt cx="1542768" cy="749182"/>
                        </a:xfrm>
                      </p:grpSpPr>
                      <p:sp>
                        <p:nvSpPr>
                          <p:cNvPr id="84" name="Text Box 86"/>
                          <p:cNvSpPr txBox="1"/>
                          <p:nvPr/>
                        </p:nvSpPr>
                        <p:spPr>
                          <a:xfrm>
                            <a:off x="7771846" y="1774244"/>
                            <a:ext cx="1542768" cy="693420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132080" tIns="66040" rIns="132080" bIns="6604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1" eaLnBrk="1" fontAlgn="auto" latinLnBrk="0" hangingPunct="1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1156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fa-IR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5B9BD5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2  Badr" panose="00000400000000000000" pitchFamily="2" charset="-78"/>
                              </a:rPr>
                              <a:t>اَنا</a:t>
                            </a:r>
                            <a:r>
                              <a:rPr kumimoji="0" lang="fa-IR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2  Badr" panose="00000400000000000000" pitchFamily="2" charset="-78"/>
                              </a:rPr>
                              <a:t> </a:t>
                            </a:r>
                            <a:r>
                              <a:rPr kumimoji="0" lang="fa-IR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2  Badr" panose="00000400000000000000" pitchFamily="2" charset="-78"/>
                              </a:rPr>
                              <a:t>أ</a:t>
                            </a:r>
                            <a:r>
                              <a:rPr kumimoji="0" lang="fa-IR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2  Badr" panose="00000400000000000000" pitchFamily="2" charset="-78"/>
                              </a:rPr>
                              <a:t>ذهــب</a:t>
                            </a:r>
                            <a:endPara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5" name="Text Box 86"/>
                          <p:cNvSpPr txBox="1"/>
                          <p:nvPr/>
                        </p:nvSpPr>
                        <p:spPr>
                          <a:xfrm>
                            <a:off x="8519449" y="1718482"/>
                            <a:ext cx="229609" cy="272367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132080" tIns="66040" rIns="132080" bIns="6604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1" eaLnBrk="1" fontAlgn="auto" latinLnBrk="0" hangingPunct="1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1156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fa-IR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2  Badr" panose="00000400000000000000" pitchFamily="2" charset="-78"/>
                              </a:rPr>
                              <a:t>ََ</a:t>
                            </a:r>
                            <a:endPara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3" name="Text Box 86"/>
                        <p:cNvSpPr txBox="1"/>
                        <p:nvPr/>
                      </p:nvSpPr>
                      <p:spPr>
                        <a:xfrm>
                          <a:off x="8283560" y="1788865"/>
                          <a:ext cx="405353" cy="351179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132080" tIns="66040" rIns="132080" bIns="6604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1156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a-IR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ََ</a:t>
                          </a:r>
                          <a:endParaRPr kumimoji="0" lang="en-US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80" name="TextBox 79"/>
                      <p:cNvSpPr txBox="1"/>
                      <p:nvPr/>
                    </p:nvSpPr>
                    <p:spPr>
                      <a:xfrm>
                        <a:off x="5263313" y="399026"/>
                        <a:ext cx="739317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ُ</a:t>
                        </a:r>
                        <a:endPara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81" name="TextBox 80"/>
                      <p:cNvSpPr txBox="1"/>
                      <p:nvPr/>
                    </p:nvSpPr>
                    <p:spPr>
                      <a:xfrm>
                        <a:off x="5606646" y="257019"/>
                        <a:ext cx="1184857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ْ</a:t>
                        </a:r>
                        <a:endPara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4574708" y="2385870"/>
                  <a:ext cx="2244025" cy="636612"/>
                  <a:chOff x="3561767" y="352862"/>
                  <a:chExt cx="4621138" cy="1391609"/>
                </a:xfrm>
              </p:grpSpPr>
              <p:grpSp>
                <p:nvGrpSpPr>
                  <p:cNvPr id="102" name="Group 101"/>
                  <p:cNvGrpSpPr/>
                  <p:nvPr/>
                </p:nvGrpSpPr>
                <p:grpSpPr>
                  <a:xfrm>
                    <a:off x="3561767" y="420695"/>
                    <a:ext cx="4621138" cy="1323776"/>
                    <a:chOff x="7210595" y="3057725"/>
                    <a:chExt cx="1690441" cy="686082"/>
                  </a:xfrm>
                </p:grpSpPr>
                <p:sp>
                  <p:nvSpPr>
                    <p:cNvPr id="105" name="Text Box 80"/>
                    <p:cNvSpPr txBox="1"/>
                    <p:nvPr/>
                  </p:nvSpPr>
                  <p:spPr>
                    <a:xfrm>
                      <a:off x="7210595" y="3057725"/>
                      <a:ext cx="1690441" cy="686082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32080" tIns="66040" rIns="132080" bIns="6604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اَنْتَ</a:t>
                      </a:r>
                      <a:r>
                        <a:rPr kumimoji="0" lang="fa-I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 </a:t>
                      </a: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تَـ</a:t>
                      </a: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ذهـب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6" name="Text Box 86"/>
                    <p:cNvSpPr txBox="1"/>
                    <p:nvPr/>
                  </p:nvSpPr>
                  <p:spPr>
                    <a:xfrm>
                      <a:off x="7570128" y="3158679"/>
                      <a:ext cx="405353" cy="351179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32080" tIns="66040" rIns="132080" bIns="6604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ََ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03" name="Text Box 80"/>
                  <p:cNvSpPr txBox="1"/>
                  <p:nvPr/>
                </p:nvSpPr>
                <p:spPr>
                  <a:xfrm>
                    <a:off x="4163423" y="615483"/>
                    <a:ext cx="825500" cy="71879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ُ</a:t>
                    </a: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4" name="Text Box 80"/>
                  <p:cNvSpPr txBox="1"/>
                  <p:nvPr/>
                </p:nvSpPr>
                <p:spPr>
                  <a:xfrm>
                    <a:off x="5134232" y="352862"/>
                    <a:ext cx="929240" cy="59218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ْ</a:t>
                    </a: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4574708" y="3316538"/>
                  <a:ext cx="1909558" cy="808196"/>
                  <a:chOff x="3519563" y="353962"/>
                  <a:chExt cx="4621136" cy="1404577"/>
                </a:xfrm>
              </p:grpSpPr>
              <p:grpSp>
                <p:nvGrpSpPr>
                  <p:cNvPr id="110" name="Group 109"/>
                  <p:cNvGrpSpPr/>
                  <p:nvPr/>
                </p:nvGrpSpPr>
                <p:grpSpPr>
                  <a:xfrm>
                    <a:off x="3519563" y="434761"/>
                    <a:ext cx="4621136" cy="1323778"/>
                    <a:chOff x="7210595" y="3057725"/>
                    <a:chExt cx="1690441" cy="686082"/>
                  </a:xfrm>
                </p:grpSpPr>
                <p:sp>
                  <p:nvSpPr>
                    <p:cNvPr id="113" name="Text Box 80"/>
                    <p:cNvSpPr txBox="1"/>
                    <p:nvPr/>
                  </p:nvSpPr>
                  <p:spPr>
                    <a:xfrm>
                      <a:off x="7210595" y="3057725"/>
                      <a:ext cx="1690441" cy="686082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32080" tIns="66040" rIns="132080" bIns="6604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اَنْتِ</a:t>
                      </a: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 تَـ</a:t>
                      </a: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ذهـب</a:t>
                      </a: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ینَ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4" name="Text Box 86"/>
                    <p:cNvSpPr txBox="1"/>
                    <p:nvPr/>
                  </p:nvSpPr>
                  <p:spPr>
                    <a:xfrm>
                      <a:off x="7600910" y="3071009"/>
                      <a:ext cx="405353" cy="351179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32080" tIns="66040" rIns="132080" bIns="6604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ََ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12" name="Text Box 80"/>
                  <p:cNvSpPr txBox="1"/>
                  <p:nvPr/>
                </p:nvSpPr>
                <p:spPr>
                  <a:xfrm>
                    <a:off x="5176515" y="353962"/>
                    <a:ext cx="929240" cy="59218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ْ</a:t>
                    </a: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9" name="Group 8"/>
            <p:cNvGrpSpPr/>
            <p:nvPr/>
          </p:nvGrpSpPr>
          <p:grpSpPr>
            <a:xfrm>
              <a:off x="9587622" y="4414676"/>
              <a:ext cx="3078282" cy="2097065"/>
              <a:chOff x="9587622" y="4537508"/>
              <a:chExt cx="3078282" cy="2097065"/>
            </a:xfrm>
          </p:grpSpPr>
          <p:sp>
            <p:nvSpPr>
              <p:cNvPr id="107" name="Text Box 120"/>
              <p:cNvSpPr txBox="1"/>
              <p:nvPr/>
            </p:nvSpPr>
            <p:spPr>
              <a:xfrm>
                <a:off x="9587622" y="4870958"/>
                <a:ext cx="3078282" cy="117051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سوم </a:t>
                </a:r>
                <a:r>
                  <a:rPr kumimoji="0" lang="fa-I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شخص </a:t>
                </a:r>
                <a:endPara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مفرد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Right Brace 107"/>
              <p:cNvSpPr/>
              <p:nvPr/>
            </p:nvSpPr>
            <p:spPr>
              <a:xfrm>
                <a:off x="9698140" y="4537508"/>
                <a:ext cx="480644" cy="2097065"/>
              </a:xfrm>
              <a:prstGeom prst="rightBrace">
                <a:avLst>
                  <a:gd name="adj1" fmla="val 47715"/>
                  <a:gd name="adj2" fmla="val 49686"/>
                </a:avLst>
              </a:prstGeom>
              <a:noFill/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132080" tIns="66040" rIns="132080" bIns="660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5" name="Text Box 120"/>
            <p:cNvSpPr txBox="1"/>
            <p:nvPr/>
          </p:nvSpPr>
          <p:spPr>
            <a:xfrm>
              <a:off x="8658587" y="4305408"/>
              <a:ext cx="1574235" cy="73765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مذکر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Text Box 120"/>
            <p:cNvSpPr txBox="1"/>
            <p:nvPr/>
          </p:nvSpPr>
          <p:spPr>
            <a:xfrm>
              <a:off x="8650356" y="5802874"/>
              <a:ext cx="1435201" cy="7400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مونث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7844277" y="4117028"/>
              <a:ext cx="1324611" cy="1348091"/>
              <a:chOff x="8697" y="115693"/>
              <a:chExt cx="301853" cy="32278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Text Box 28"/>
              <p:cNvSpPr txBox="1"/>
              <p:nvPr/>
            </p:nvSpPr>
            <p:spPr>
              <a:xfrm>
                <a:off x="8697" y="12674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cxnSp>
          <p:nvCxnSpPr>
            <p:cNvPr id="123" name="Straight Arrow Connector 122"/>
            <p:cNvCxnSpPr/>
            <p:nvPr/>
          </p:nvCxnSpPr>
          <p:spPr>
            <a:xfrm flipH="1" flipV="1">
              <a:off x="8119229" y="4835150"/>
              <a:ext cx="720080" cy="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 Box 83"/>
            <p:cNvSpPr txBox="1"/>
            <p:nvPr/>
          </p:nvSpPr>
          <p:spPr>
            <a:xfrm>
              <a:off x="5943887" y="4314359"/>
              <a:ext cx="2516355" cy="10415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هُوَ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ذَهَـبَ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 flipH="1" flipV="1">
              <a:off x="5787939" y="4835150"/>
              <a:ext cx="587378" cy="0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 125"/>
            <p:cNvGrpSpPr/>
            <p:nvPr/>
          </p:nvGrpSpPr>
          <p:grpSpPr>
            <a:xfrm>
              <a:off x="1646712" y="3894382"/>
              <a:ext cx="4621137" cy="1387890"/>
              <a:chOff x="3561766" y="356580"/>
              <a:chExt cx="4621137" cy="1387890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3561766" y="420694"/>
                <a:ext cx="4621137" cy="1323776"/>
                <a:chOff x="7210595" y="3057725"/>
                <a:chExt cx="1690441" cy="686082"/>
              </a:xfrm>
            </p:grpSpPr>
            <p:sp>
              <p:nvSpPr>
                <p:cNvPr id="130" name="Text Box 80"/>
                <p:cNvSpPr txBox="1"/>
                <p:nvPr/>
              </p:nvSpPr>
              <p:spPr>
                <a:xfrm>
                  <a:off x="7210595" y="3057725"/>
                  <a:ext cx="1690441" cy="68608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هُوَ</a:t>
                  </a: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 یَـ</a:t>
                  </a: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ذهـب</a:t>
                  </a:r>
                  <a:endPara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Text Box 86"/>
                <p:cNvSpPr txBox="1"/>
                <p:nvPr/>
              </p:nvSpPr>
              <p:spPr>
                <a:xfrm>
                  <a:off x="7508046" y="3070247"/>
                  <a:ext cx="405353" cy="35117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1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1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8" name="Text Box 80"/>
              <p:cNvSpPr txBox="1"/>
              <p:nvPr/>
            </p:nvSpPr>
            <p:spPr>
              <a:xfrm>
                <a:off x="3857104" y="648465"/>
                <a:ext cx="825500" cy="71878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ُ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Text Box 80"/>
              <p:cNvSpPr txBox="1"/>
              <p:nvPr/>
            </p:nvSpPr>
            <p:spPr>
              <a:xfrm>
                <a:off x="5085004" y="356580"/>
                <a:ext cx="929239" cy="5921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ْ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32" name="Straight Arrow Connector 131"/>
          <p:cNvCxnSpPr/>
          <p:nvPr/>
        </p:nvCxnSpPr>
        <p:spPr>
          <a:xfrm flipH="1" flipV="1">
            <a:off x="8115975" y="6276753"/>
            <a:ext cx="720080" cy="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Box 83"/>
          <p:cNvSpPr txBox="1"/>
          <p:nvPr/>
        </p:nvSpPr>
        <p:spPr>
          <a:xfrm>
            <a:off x="5780957" y="5754998"/>
            <a:ext cx="2516355" cy="104158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هِیَ</a:t>
            </a:r>
            <a:r>
              <a:rPr kumimoji="0" lang="fa-IR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 </a:t>
            </a:r>
            <a:r>
              <a:rPr kumimoji="0" lang="fa-I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ذَهَـبَـ</a:t>
            </a:r>
            <a:r>
              <a:rPr kumimoji="0" lang="fa-IR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ـتْ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7794333" y="5509035"/>
            <a:ext cx="1458237" cy="1426251"/>
            <a:chOff x="14917" y="115693"/>
            <a:chExt cx="301853" cy="322786"/>
          </a:xfrm>
        </p:grpSpPr>
        <p:sp>
          <p:nvSpPr>
            <p:cNvPr id="135" name="Oval 134"/>
            <p:cNvSpPr/>
            <p:nvPr/>
          </p:nvSpPr>
          <p:spPr>
            <a:xfrm>
              <a:off x="90209" y="115693"/>
              <a:ext cx="145163" cy="14896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Text Box 28"/>
            <p:cNvSpPr txBox="1"/>
            <p:nvPr/>
          </p:nvSpPr>
          <p:spPr>
            <a:xfrm>
              <a:off x="14917" y="126747"/>
              <a:ext cx="301853" cy="31173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2  Titr" panose="00000700000000000000" pitchFamily="2" charset="-78"/>
                </a:rPr>
                <a:t>4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endParaRPr>
            </a:p>
          </p:txBody>
        </p:sp>
      </p:grpSp>
      <p:cxnSp>
        <p:nvCxnSpPr>
          <p:cNvPr id="137" name="Straight Arrow Connector 136"/>
          <p:cNvCxnSpPr/>
          <p:nvPr/>
        </p:nvCxnSpPr>
        <p:spPr>
          <a:xfrm flipH="1" flipV="1">
            <a:off x="5293377" y="6247898"/>
            <a:ext cx="587378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1081846" y="5273151"/>
            <a:ext cx="4621137" cy="1387890"/>
            <a:chOff x="3561766" y="356580"/>
            <a:chExt cx="4621137" cy="1387890"/>
          </a:xfrm>
        </p:grpSpPr>
        <p:grpSp>
          <p:nvGrpSpPr>
            <p:cNvPr id="139" name="Group 138"/>
            <p:cNvGrpSpPr/>
            <p:nvPr/>
          </p:nvGrpSpPr>
          <p:grpSpPr>
            <a:xfrm>
              <a:off x="3561766" y="420694"/>
              <a:ext cx="4621137" cy="1323776"/>
              <a:chOff x="7210595" y="3057725"/>
              <a:chExt cx="1690441" cy="686082"/>
            </a:xfrm>
          </p:grpSpPr>
          <p:sp>
            <p:nvSpPr>
              <p:cNvPr id="142" name="Text Box 80"/>
              <p:cNvSpPr txBox="1"/>
              <p:nvPr/>
            </p:nvSpPr>
            <p:spPr>
              <a:xfrm>
                <a:off x="7210595" y="3057725"/>
                <a:ext cx="1690441" cy="68608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هِیَ</a:t>
                </a: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 </a:t>
                </a:r>
                <a:r>
                  <a:rPr kumimoji="0" lang="fa-IR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ت</a:t>
                </a: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َـ</a:t>
                </a: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ذهـب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Text Box 86"/>
              <p:cNvSpPr txBox="1"/>
              <p:nvPr/>
            </p:nvSpPr>
            <p:spPr>
              <a:xfrm>
                <a:off x="7508046" y="3070247"/>
                <a:ext cx="405353" cy="3511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15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ََ</a:t>
                </a:r>
                <a:endParaRPr kumimoji="0" lang="en-US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0" name="Text Box 80"/>
            <p:cNvSpPr txBox="1"/>
            <p:nvPr/>
          </p:nvSpPr>
          <p:spPr>
            <a:xfrm>
              <a:off x="3857104" y="648465"/>
              <a:ext cx="825500" cy="71878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Text Box 80"/>
            <p:cNvSpPr txBox="1"/>
            <p:nvPr/>
          </p:nvSpPr>
          <p:spPr>
            <a:xfrm>
              <a:off x="5085004" y="356580"/>
              <a:ext cx="929239" cy="5921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3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6"/>
          <p:cNvSpPr txBox="1"/>
          <p:nvPr/>
        </p:nvSpPr>
        <p:spPr>
          <a:xfrm>
            <a:off x="9845118" y="2082130"/>
            <a:ext cx="2102026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جَـعَـلَ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86"/>
          <p:cNvSpPr txBox="1"/>
          <p:nvPr/>
        </p:nvSpPr>
        <p:spPr>
          <a:xfrm>
            <a:off x="5245272" y="2058946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ـجـعـل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86"/>
          <p:cNvSpPr txBox="1"/>
          <p:nvPr/>
        </p:nvSpPr>
        <p:spPr>
          <a:xfrm>
            <a:off x="5717766" y="2012034"/>
            <a:ext cx="880796" cy="7270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ََ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812050" y="2144727"/>
            <a:ext cx="1231604" cy="1118809"/>
            <a:chOff x="8980342" y="4156231"/>
            <a:chExt cx="1231604" cy="1118809"/>
          </a:xfrm>
        </p:grpSpPr>
        <p:sp>
          <p:nvSpPr>
            <p:cNvPr id="31" name="Text Box 86"/>
            <p:cNvSpPr txBox="1"/>
            <p:nvPr/>
          </p:nvSpPr>
          <p:spPr>
            <a:xfrm>
              <a:off x="8980342" y="4187312"/>
              <a:ext cx="1231604" cy="10877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ـــ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86"/>
            <p:cNvSpPr txBox="1"/>
            <p:nvPr/>
          </p:nvSpPr>
          <p:spPr>
            <a:xfrm>
              <a:off x="9311384" y="4156231"/>
              <a:ext cx="284760" cy="5508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ََ</a:t>
              </a:r>
              <a:endPara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297405" y="2188789"/>
            <a:ext cx="801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ْ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09157" y="2153942"/>
            <a:ext cx="776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ُ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86"/>
          <p:cNvSpPr txBox="1"/>
          <p:nvPr/>
        </p:nvSpPr>
        <p:spPr>
          <a:xfrm>
            <a:off x="9605901" y="3687906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ضَـرَبَ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507688" y="5202321"/>
            <a:ext cx="1367084" cy="1731560"/>
            <a:chOff x="8281219" y="4385860"/>
            <a:chExt cx="1367084" cy="1731560"/>
          </a:xfrm>
        </p:grpSpPr>
        <p:sp>
          <p:nvSpPr>
            <p:cNvPr id="43" name="Text Box 86"/>
            <p:cNvSpPr txBox="1"/>
            <p:nvPr/>
          </p:nvSpPr>
          <p:spPr>
            <a:xfrm>
              <a:off x="8416699" y="4385860"/>
              <a:ext cx="1231604" cy="10877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ـــ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81219" y="4547760"/>
              <a:ext cx="11848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774076" y="3670664"/>
            <a:ext cx="1231604" cy="1175688"/>
            <a:chOff x="9059572" y="3531417"/>
            <a:chExt cx="1231604" cy="1175688"/>
          </a:xfrm>
        </p:grpSpPr>
        <p:sp>
          <p:nvSpPr>
            <p:cNvPr id="48" name="Text Box 86"/>
            <p:cNvSpPr txBox="1"/>
            <p:nvPr/>
          </p:nvSpPr>
          <p:spPr>
            <a:xfrm>
              <a:off x="9059572" y="3531417"/>
              <a:ext cx="1231604" cy="10877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ـــ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Box 86"/>
            <p:cNvSpPr txBox="1"/>
            <p:nvPr/>
          </p:nvSpPr>
          <p:spPr>
            <a:xfrm>
              <a:off x="9311384" y="4156231"/>
              <a:ext cx="284760" cy="5508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ََ</a:t>
              </a:r>
              <a:endPara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 Box 86"/>
          <p:cNvSpPr txBox="1"/>
          <p:nvPr/>
        </p:nvSpPr>
        <p:spPr>
          <a:xfrm>
            <a:off x="5059026" y="3610171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ـضـرب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01399" y="3670664"/>
            <a:ext cx="801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ْ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65461" y="3761876"/>
            <a:ext cx="776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ُ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86"/>
          <p:cNvSpPr txBox="1"/>
          <p:nvPr/>
        </p:nvSpPr>
        <p:spPr>
          <a:xfrm>
            <a:off x="5867622" y="4414171"/>
            <a:ext cx="284760" cy="5508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ََ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Box 86"/>
          <p:cNvSpPr txBox="1"/>
          <p:nvPr/>
        </p:nvSpPr>
        <p:spPr>
          <a:xfrm>
            <a:off x="9614005" y="5165520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کَـتَـبَ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 Box 86"/>
          <p:cNvSpPr txBox="1"/>
          <p:nvPr/>
        </p:nvSpPr>
        <p:spPr>
          <a:xfrm>
            <a:off x="5125769" y="5156214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ـکـتـب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74415" y="5186037"/>
            <a:ext cx="801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ْ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78857" y="5310176"/>
            <a:ext cx="776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ُ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30437" y="5231453"/>
            <a:ext cx="1184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ُ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713517" y="187425"/>
            <a:ext cx="9520787" cy="1501507"/>
            <a:chOff x="2713517" y="187425"/>
            <a:chExt cx="9520787" cy="1501507"/>
          </a:xfrm>
        </p:grpSpPr>
        <p:grpSp>
          <p:nvGrpSpPr>
            <p:cNvPr id="46" name="Group 45"/>
            <p:cNvGrpSpPr/>
            <p:nvPr/>
          </p:nvGrpSpPr>
          <p:grpSpPr>
            <a:xfrm>
              <a:off x="4340638" y="187425"/>
              <a:ext cx="7893666" cy="1501507"/>
              <a:chOff x="4257003" y="556622"/>
              <a:chExt cx="7893666" cy="150150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8341170" y="611488"/>
                <a:ext cx="3809499" cy="1435519"/>
                <a:chOff x="8213633" y="575284"/>
                <a:chExt cx="3809499" cy="1435519"/>
              </a:xfrm>
            </p:grpSpPr>
            <p:sp>
              <p:nvSpPr>
                <p:cNvPr id="17" name="Text Box 86"/>
                <p:cNvSpPr txBox="1"/>
                <p:nvPr/>
              </p:nvSpPr>
              <p:spPr>
                <a:xfrm>
                  <a:off x="8213633" y="575284"/>
                  <a:ext cx="3809499" cy="143551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ذَهـَـبَ </a:t>
                  </a:r>
                  <a:r>
                    <a:rPr kumimoji="0" lang="fa-IR" sz="5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ـــ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Text Box 86"/>
                <p:cNvSpPr txBox="1"/>
                <p:nvPr/>
              </p:nvSpPr>
              <p:spPr>
                <a:xfrm>
                  <a:off x="8431056" y="626969"/>
                  <a:ext cx="880796" cy="72701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3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1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257003" y="556622"/>
                <a:ext cx="4341279" cy="1501507"/>
                <a:chOff x="3328535" y="218560"/>
                <a:chExt cx="4341279" cy="1501507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3585645" y="273427"/>
                  <a:ext cx="4084169" cy="1435519"/>
                  <a:chOff x="7367588" y="1793995"/>
                  <a:chExt cx="1879584" cy="693420"/>
                </a:xfrm>
              </p:grpSpPr>
              <p:sp>
                <p:nvSpPr>
                  <p:cNvPr id="6" name="Text Box 86"/>
                  <p:cNvSpPr txBox="1"/>
                  <p:nvPr/>
                </p:nvSpPr>
                <p:spPr>
                  <a:xfrm>
                    <a:off x="7367588" y="1793995"/>
                    <a:ext cx="1879584" cy="69342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هِیَ</a:t>
                    </a: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 </a:t>
                    </a: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تَـ</a:t>
                    </a: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ذهــب</a:t>
                    </a:r>
                    <a:endParaRPr kumimoji="0" lang="en-US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" name="Text Box 86"/>
                  <p:cNvSpPr txBox="1"/>
                  <p:nvPr/>
                </p:nvSpPr>
                <p:spPr>
                  <a:xfrm>
                    <a:off x="7784411" y="1818961"/>
                    <a:ext cx="405353" cy="35117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9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ََ</a:t>
                    </a:r>
                    <a:endParaRPr kumimoji="0" lang="en-US" sz="9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3328535" y="519738"/>
                  <a:ext cx="118485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ُ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906745" y="218560"/>
                  <a:ext cx="118485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ْ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2713517" y="569233"/>
              <a:ext cx="19628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 Yekan" panose="00000400000000000000" pitchFamily="2" charset="-78"/>
                </a:rPr>
                <a:t>می رود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2056447" y="2453919"/>
            <a:ext cx="267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قرار می دهد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516300" y="3941535"/>
            <a:ext cx="267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می زند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79730" y="5345073"/>
            <a:ext cx="267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می نویسد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55" name="Text Box 86"/>
          <p:cNvSpPr txBox="1"/>
          <p:nvPr/>
        </p:nvSpPr>
        <p:spPr>
          <a:xfrm>
            <a:off x="6241665" y="5146129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تَـ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Box 86"/>
          <p:cNvSpPr txBox="1"/>
          <p:nvPr/>
        </p:nvSpPr>
        <p:spPr>
          <a:xfrm>
            <a:off x="6309709" y="2055489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تَـ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Box 86"/>
          <p:cNvSpPr txBox="1"/>
          <p:nvPr/>
        </p:nvSpPr>
        <p:spPr>
          <a:xfrm>
            <a:off x="6274075" y="3599050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تَـ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Box 86"/>
          <p:cNvSpPr txBox="1"/>
          <p:nvPr/>
        </p:nvSpPr>
        <p:spPr>
          <a:xfrm>
            <a:off x="7673858" y="2097732"/>
            <a:ext cx="1260601" cy="115745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هِیَ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Box 86"/>
          <p:cNvSpPr txBox="1"/>
          <p:nvPr/>
        </p:nvSpPr>
        <p:spPr>
          <a:xfrm>
            <a:off x="7578986" y="3631282"/>
            <a:ext cx="1260601" cy="115745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هِیَ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 Box 86"/>
          <p:cNvSpPr txBox="1"/>
          <p:nvPr/>
        </p:nvSpPr>
        <p:spPr>
          <a:xfrm>
            <a:off x="7551449" y="5181268"/>
            <a:ext cx="1260601" cy="115745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هِیَ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4" grpId="0"/>
      <p:bldP spid="39" grpId="0"/>
      <p:bldP spid="40" grpId="0"/>
      <p:bldP spid="41" grpId="0"/>
      <p:bldP spid="54" grpId="0"/>
      <p:bldP spid="56" grpId="0"/>
      <p:bldP spid="57" grpId="0"/>
      <p:bldP spid="58" grpId="0"/>
      <p:bldP spid="60" grpId="0"/>
      <p:bldP spid="65" grpId="0"/>
      <p:bldP spid="67" grpId="0"/>
      <p:bldP spid="68" grpId="0"/>
      <p:bldP spid="71" grpId="0"/>
      <p:bldP spid="74" grpId="0"/>
      <p:bldP spid="75" grpId="0"/>
      <p:bldP spid="76" grpId="0"/>
      <p:bldP spid="55" grpId="0"/>
      <p:bldP spid="66" grpId="0"/>
      <p:bldP spid="69" grpId="0"/>
      <p:bldP spid="70" grpId="0"/>
      <p:bldP spid="73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1201" y="152729"/>
            <a:ext cx="12204703" cy="6782557"/>
            <a:chOff x="461201" y="152729"/>
            <a:chExt cx="12204703" cy="6782557"/>
          </a:xfrm>
        </p:grpSpPr>
        <p:grpSp>
          <p:nvGrpSpPr>
            <p:cNvPr id="2" name="Group 1"/>
            <p:cNvGrpSpPr/>
            <p:nvPr/>
          </p:nvGrpSpPr>
          <p:grpSpPr>
            <a:xfrm>
              <a:off x="461201" y="152729"/>
              <a:ext cx="12204703" cy="6390212"/>
              <a:chOff x="461201" y="152729"/>
              <a:chExt cx="12204703" cy="639021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61201" y="152729"/>
                <a:ext cx="11831410" cy="3996853"/>
                <a:chOff x="461201" y="152729"/>
                <a:chExt cx="11831410" cy="3996853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8280902" y="152729"/>
                  <a:ext cx="3540052" cy="701464"/>
                  <a:chOff x="7847795" y="327909"/>
                  <a:chExt cx="3540052" cy="701464"/>
                </a:xfrm>
              </p:grpSpPr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9374416" y="455888"/>
                    <a:ext cx="2013431" cy="573485"/>
                    <a:chOff x="8906224" y="941693"/>
                    <a:chExt cx="2013431" cy="573485"/>
                  </a:xfrm>
                </p:grpSpPr>
                <p:sp>
                  <p:nvSpPr>
                    <p:cNvPr id="99" name="Rounded Rectangle 98"/>
                    <p:cNvSpPr/>
                    <p:nvPr/>
                  </p:nvSpPr>
                  <p:spPr>
                    <a:xfrm>
                      <a:off x="8936829" y="941693"/>
                      <a:ext cx="1918390" cy="573485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0" name="Text Box 1"/>
                    <p:cNvSpPr txBox="1"/>
                    <p:nvPr/>
                  </p:nvSpPr>
                  <p:spPr>
                    <a:xfrm>
                      <a:off x="8906224" y="958330"/>
                      <a:ext cx="2013431" cy="54898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76107" tIns="88053" rIns="176107" bIns="88053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41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2  Bardiya" panose="00000400000000000000" pitchFamily="2" charset="-78"/>
                        </a:rPr>
                        <a:t>صرف </a:t>
                      </a:r>
                      <a:r>
                        <a:rPr kumimoji="0" lang="fa-I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2  Bardiya" panose="00000400000000000000" pitchFamily="2" charset="-78"/>
                        </a:rPr>
                        <a:t>فعل ماضی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2  Bardiya" panose="00000400000000000000" pitchFamily="2" charset="-78"/>
                      </a:endParaRPr>
                    </a:p>
                  </p:txBody>
                </p:sp>
              </p:grpSp>
              <p:sp>
                <p:nvSpPr>
                  <p:cNvPr id="98" name="Text Box 80"/>
                  <p:cNvSpPr txBox="1"/>
                  <p:nvPr/>
                </p:nvSpPr>
                <p:spPr>
                  <a:xfrm>
                    <a:off x="7847795" y="327909"/>
                    <a:ext cx="1494698" cy="664044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4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B Sahar" panose="00000400000000000000" pitchFamily="2" charset="-78"/>
                      </a:rPr>
                      <a:t>جدید</a:t>
                    </a:r>
                    <a:endPara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B Sahar" panose="00000400000000000000" pitchFamily="2" charset="-78"/>
                    </a:endParaRPr>
                  </a:p>
                </p:txBody>
              </p:sp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461201" y="152729"/>
                  <a:ext cx="3274882" cy="705859"/>
                  <a:chOff x="1715716" y="341310"/>
                  <a:chExt cx="3274882" cy="705859"/>
                </a:xfrm>
              </p:grpSpPr>
              <p:grpSp>
                <p:nvGrpSpPr>
                  <p:cNvPr id="93" name="Group 92"/>
                  <p:cNvGrpSpPr/>
                  <p:nvPr/>
                </p:nvGrpSpPr>
                <p:grpSpPr>
                  <a:xfrm>
                    <a:off x="2977167" y="473684"/>
                    <a:ext cx="2013431" cy="573485"/>
                    <a:chOff x="8906224" y="941693"/>
                    <a:chExt cx="2013431" cy="573485"/>
                  </a:xfrm>
                </p:grpSpPr>
                <p:sp>
                  <p:nvSpPr>
                    <p:cNvPr id="95" name="Rounded Rectangle 94"/>
                    <p:cNvSpPr/>
                    <p:nvPr/>
                  </p:nvSpPr>
                  <p:spPr>
                    <a:xfrm>
                      <a:off x="8936829" y="941693"/>
                      <a:ext cx="1918390" cy="573485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" name="Text Box 1"/>
                    <p:cNvSpPr txBox="1"/>
                    <p:nvPr/>
                  </p:nvSpPr>
                  <p:spPr>
                    <a:xfrm>
                      <a:off x="8906224" y="958330"/>
                      <a:ext cx="2013431" cy="54898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76107" tIns="88053" rIns="176107" bIns="88053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41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2  Bardiya" panose="00000400000000000000" pitchFamily="2" charset="-78"/>
                        </a:rPr>
                        <a:t>صرف </a:t>
                      </a:r>
                      <a:r>
                        <a:rPr kumimoji="0" lang="fa-I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2  Bardiya" panose="00000400000000000000" pitchFamily="2" charset="-78"/>
                        </a:rPr>
                        <a:t>فعل </a:t>
                      </a:r>
                      <a:r>
                        <a:rPr kumimoji="0" lang="fa-I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2  Bardiya" panose="00000400000000000000" pitchFamily="2" charset="-78"/>
                        </a:rPr>
                        <a:t>مضارع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2  Bardiya" panose="00000400000000000000" pitchFamily="2" charset="-78"/>
                      </a:endParaRPr>
                    </a:p>
                  </p:txBody>
                </p:sp>
              </p:grpSp>
              <p:sp>
                <p:nvSpPr>
                  <p:cNvPr id="94" name="Text Box 80"/>
                  <p:cNvSpPr txBox="1"/>
                  <p:nvPr/>
                </p:nvSpPr>
                <p:spPr>
                  <a:xfrm>
                    <a:off x="1715716" y="341310"/>
                    <a:ext cx="1494698" cy="664044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4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B Sahar" panose="00000400000000000000" pitchFamily="2" charset="-78"/>
                      </a:rPr>
                      <a:t>جدید</a:t>
                    </a:r>
                    <a:endPara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B Sahar" panose="00000400000000000000" pitchFamily="2" charset="-78"/>
                    </a:endParaRPr>
                  </a:p>
                </p:txBody>
              </p:sp>
            </p:grpSp>
            <p:grpSp>
              <p:nvGrpSpPr>
                <p:cNvPr id="7" name="Group 6"/>
                <p:cNvGrpSpPr/>
                <p:nvPr/>
              </p:nvGrpSpPr>
              <p:grpSpPr>
                <a:xfrm>
                  <a:off x="4665927" y="958987"/>
                  <a:ext cx="7626684" cy="3190595"/>
                  <a:chOff x="4574708" y="1122149"/>
                  <a:chExt cx="7626684" cy="3190595"/>
                </a:xfrm>
              </p:grpSpPr>
              <p:sp>
                <p:nvSpPr>
                  <p:cNvPr id="235" name="Text Box 120"/>
                  <p:cNvSpPr txBox="1"/>
                  <p:nvPr/>
                </p:nvSpPr>
                <p:spPr>
                  <a:xfrm>
                    <a:off x="9196184" y="3356896"/>
                    <a:ext cx="1312649" cy="80889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EntezareZohoor B3" panose="00000700000000000000" pitchFamily="2" charset="-78"/>
                      </a:rPr>
                      <a:t>مونث</a:t>
                    </a: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9" name="Text Box 83"/>
                  <p:cNvSpPr txBox="1"/>
                  <p:nvPr/>
                </p:nvSpPr>
                <p:spPr>
                  <a:xfrm>
                    <a:off x="6979010" y="3351025"/>
                    <a:ext cx="1757861" cy="836617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اَنْتِ</a:t>
                    </a:r>
                    <a:r>
                      <a:rPr kumimoji="0" lang="fa-IR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 </a:t>
                    </a:r>
                    <a:r>
                      <a:rPr kumimoji="0" lang="fa-IR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ذَهَـبْـ</a:t>
                    </a: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ت</a:t>
                    </a: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ِ</a:t>
                    </a: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11" name="Straight Arrow Connector 110"/>
                  <p:cNvCxnSpPr/>
                  <p:nvPr/>
                </p:nvCxnSpPr>
                <p:spPr>
                  <a:xfrm flipH="1" flipV="1">
                    <a:off x="8668211" y="3742985"/>
                    <a:ext cx="720080" cy="1"/>
                  </a:xfrm>
                  <a:prstGeom prst="straightConnector1">
                    <a:avLst/>
                  </a:prstGeom>
                  <a:ln w="571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8464870" y="3054120"/>
                    <a:ext cx="1310730" cy="1258624"/>
                    <a:chOff x="14917" y="115693"/>
                    <a:chExt cx="301853" cy="331230"/>
                  </a:xfrm>
                </p:grpSpPr>
                <p:sp>
                  <p:nvSpPr>
                    <p:cNvPr id="121" name="Oval 120"/>
                    <p:cNvSpPr/>
                    <p:nvPr/>
                  </p:nvSpPr>
                  <p:spPr>
                    <a:xfrm>
                      <a:off x="90209" y="115693"/>
                      <a:ext cx="145163" cy="148961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2" name="Text Box 28"/>
                    <p:cNvSpPr txBox="1"/>
                    <p:nvPr/>
                  </p:nvSpPr>
                  <p:spPr>
                    <a:xfrm>
                      <a:off x="14917" y="135191"/>
                      <a:ext cx="301853" cy="311732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2  Titr" panose="00000700000000000000" pitchFamily="2" charset="-78"/>
                        </a:rPr>
                        <a:t>10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p:txBody>
                </p:sp>
              </p:grpSp>
              <p:cxnSp>
                <p:nvCxnSpPr>
                  <p:cNvPr id="62" name="Straight Arrow Connector 61"/>
                  <p:cNvCxnSpPr/>
                  <p:nvPr/>
                </p:nvCxnSpPr>
                <p:spPr>
                  <a:xfrm flipH="1">
                    <a:off x="6378416" y="3720478"/>
                    <a:ext cx="640080" cy="0"/>
                  </a:xfrm>
                  <a:prstGeom prst="straightConnector1">
                    <a:avLst/>
                  </a:prstGeom>
                  <a:ln w="7620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xt Box 120"/>
                  <p:cNvSpPr txBox="1"/>
                  <p:nvPr/>
                </p:nvSpPr>
                <p:spPr>
                  <a:xfrm>
                    <a:off x="10218491" y="2657836"/>
                    <a:ext cx="1957498" cy="105883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EntezareZohoor B3" panose="00000700000000000000" pitchFamily="2" charset="-78"/>
                      </a:rPr>
                      <a:t>دوم شخص </a:t>
                    </a:r>
                    <a:endParaRPr kumimoji="0" lang="fa-IR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EntezareZohoor B3" panose="00000700000000000000" pitchFamily="2" charset="-78"/>
                    </a:endParaRPr>
                  </a:p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EntezareZohoor B3" panose="00000700000000000000" pitchFamily="2" charset="-78"/>
                      </a:rPr>
                      <a:t>مفرد</a:t>
                    </a: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4" name="Text Box 120"/>
                  <p:cNvSpPr txBox="1"/>
                  <p:nvPr/>
                </p:nvSpPr>
                <p:spPr>
                  <a:xfrm>
                    <a:off x="9122876" y="2458972"/>
                    <a:ext cx="1561527" cy="734127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EntezareZohoor B3" panose="00000700000000000000" pitchFamily="2" charset="-78"/>
                      </a:rPr>
                      <a:t>مذکر</a:t>
                    </a: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5" name="Text Box 80"/>
                  <p:cNvSpPr txBox="1"/>
                  <p:nvPr/>
                </p:nvSpPr>
                <p:spPr>
                  <a:xfrm>
                    <a:off x="6930148" y="2425828"/>
                    <a:ext cx="1974747" cy="73441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اَنْتَ</a:t>
                    </a:r>
                    <a:r>
                      <a:rPr kumimoji="0" lang="fa-IR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 </a:t>
                    </a: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ذَهَـبْـ</a:t>
                    </a: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ت</a:t>
                    </a: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َ</a:t>
                    </a: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Right Brace 65"/>
                  <p:cNvSpPr/>
                  <p:nvPr/>
                </p:nvSpPr>
                <p:spPr>
                  <a:xfrm>
                    <a:off x="10321336" y="2486468"/>
                    <a:ext cx="324130" cy="1497262"/>
                  </a:xfrm>
                  <a:prstGeom prst="rightBrace">
                    <a:avLst>
                      <a:gd name="adj1" fmla="val 47715"/>
                      <a:gd name="adj2" fmla="val 49686"/>
                    </a:avLst>
                  </a:prstGeom>
                  <a:noFill/>
                  <a:ln w="28575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132080" tIns="66040" rIns="132080" bIns="6604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7" name="Straight Arrow Connector 66"/>
                  <p:cNvCxnSpPr/>
                  <p:nvPr/>
                </p:nvCxnSpPr>
                <p:spPr>
                  <a:xfrm flipH="1" flipV="1">
                    <a:off x="8729527" y="2829303"/>
                    <a:ext cx="720080" cy="1"/>
                  </a:xfrm>
                  <a:prstGeom prst="straightConnector1">
                    <a:avLst/>
                  </a:prstGeom>
                  <a:ln w="571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8" name="Group 67"/>
                  <p:cNvGrpSpPr/>
                  <p:nvPr/>
                </p:nvGrpSpPr>
                <p:grpSpPr>
                  <a:xfrm>
                    <a:off x="8514613" y="2099956"/>
                    <a:ext cx="1270996" cy="1355705"/>
                    <a:chOff x="14917" y="115693"/>
                    <a:chExt cx="301853" cy="330610"/>
                  </a:xfrm>
                </p:grpSpPr>
                <p:sp>
                  <p:nvSpPr>
                    <p:cNvPr id="69" name="Oval 68"/>
                    <p:cNvSpPr/>
                    <p:nvPr/>
                  </p:nvSpPr>
                  <p:spPr>
                    <a:xfrm>
                      <a:off x="90209" y="115693"/>
                      <a:ext cx="145163" cy="148961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" name="Text Box 28"/>
                    <p:cNvSpPr txBox="1"/>
                    <p:nvPr/>
                  </p:nvSpPr>
                  <p:spPr>
                    <a:xfrm>
                      <a:off x="14917" y="134571"/>
                      <a:ext cx="301853" cy="311732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2  Titr" panose="00000700000000000000" pitchFamily="2" charset="-78"/>
                        </a:rPr>
                        <a:t>7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p:txBody>
                </p: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 flipV="1">
                    <a:off x="6488953" y="2793033"/>
                    <a:ext cx="640080" cy="2931"/>
                  </a:xfrm>
                  <a:prstGeom prst="straightConnector1">
                    <a:avLst/>
                  </a:prstGeom>
                  <a:ln w="7620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5073981" y="1122149"/>
                    <a:ext cx="7127411" cy="1760111"/>
                    <a:chOff x="4784129" y="1194773"/>
                    <a:chExt cx="7127411" cy="1760111"/>
                  </a:xfrm>
                </p:grpSpPr>
                <p:cxnSp>
                  <p:nvCxnSpPr>
                    <p:cNvPr id="77" name="Straight Arrow Connector 76"/>
                    <p:cNvCxnSpPr/>
                    <p:nvPr/>
                  </p:nvCxnSpPr>
                  <p:spPr>
                    <a:xfrm flipH="1" flipV="1">
                      <a:off x="7187407" y="1882322"/>
                      <a:ext cx="587378" cy="0"/>
                    </a:xfrm>
                    <a:prstGeom prst="straightConnector1">
                      <a:avLst/>
                    </a:prstGeom>
                    <a:ln w="76200">
                      <a:solidFill>
                        <a:schemeClr val="accent2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" name="Group 2"/>
                    <p:cNvGrpSpPr/>
                    <p:nvPr/>
                  </p:nvGrpSpPr>
                  <p:grpSpPr>
                    <a:xfrm>
                      <a:off x="4784129" y="1194773"/>
                      <a:ext cx="7127411" cy="1760111"/>
                      <a:chOff x="4826926" y="1170642"/>
                      <a:chExt cx="7127411" cy="1760111"/>
                    </a:xfrm>
                  </p:grpSpPr>
                  <p:sp>
                    <p:nvSpPr>
                      <p:cNvPr id="86" name="Text Box 118"/>
                      <p:cNvSpPr txBox="1"/>
                      <p:nvPr/>
                    </p:nvSpPr>
                    <p:spPr>
                      <a:xfrm>
                        <a:off x="9838502" y="1516034"/>
                        <a:ext cx="2115835" cy="637949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_L4i_Nastaliq" panose="02020505000000020003" pitchFamily="18" charset="0"/>
                            <a:ea typeface="Calibri" panose="020F0502020204030204" pitchFamily="34" charset="0"/>
                            <a:cs typeface="EntezareZohoor B3" panose="00000700000000000000" pitchFamily="2" charset="-78"/>
                          </a:rPr>
                          <a:t>اول </a:t>
                        </a:r>
                        <a:r>
                          <a:rPr kumimoji="0" lang="fa-IR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_L4i_Nastaliq" panose="02020505000000020003" pitchFamily="18" charset="0"/>
                            <a:ea typeface="Calibri" panose="020F0502020204030204" pitchFamily="34" charset="0"/>
                            <a:cs typeface="EntezareZohoor B3" panose="00000700000000000000" pitchFamily="2" charset="-78"/>
                          </a:rPr>
                          <a:t>شخص </a:t>
                        </a:r>
                        <a:r>
                          <a:rPr kumimoji="0" lang="fa-IR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_L4i_Nastaliq" panose="02020505000000020003" pitchFamily="18" charset="0"/>
                            <a:ea typeface="Calibri" panose="020F0502020204030204" pitchFamily="34" charset="0"/>
                            <a:cs typeface="EntezareZohoor B3" panose="00000700000000000000" pitchFamily="2" charset="-78"/>
                          </a:rPr>
                          <a:t>مفرد </a:t>
                        </a:r>
                        <a:endPara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87" name="Text Box 118"/>
                      <p:cNvSpPr txBox="1"/>
                      <p:nvPr/>
                    </p:nvSpPr>
                    <p:spPr>
                      <a:xfrm>
                        <a:off x="9656585" y="2001239"/>
                        <a:ext cx="2251457" cy="443631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_L4i_Nastaliq" panose="02020505000000020003" pitchFamily="18" charset="0"/>
                            <a:ea typeface="Calibri" panose="020F0502020204030204" pitchFamily="34" charset="0"/>
                            <a:cs typeface="EntezareZohoor B3" panose="00000700000000000000" pitchFamily="2" charset="-78"/>
                          </a:rPr>
                          <a:t>مشترک </a:t>
                        </a:r>
                        <a:r>
                          <a:rPr kumimoji="0" lang="fa-IR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_L4i_Nastaliq" panose="02020505000000020003" pitchFamily="18" charset="0"/>
                            <a:ea typeface="Calibri" panose="020F0502020204030204" pitchFamily="34" charset="0"/>
                            <a:cs typeface="EntezareZohoor B3" panose="00000700000000000000" pitchFamily="2" charset="-78"/>
                          </a:rPr>
                          <a:t>بین مذکر و مونث</a:t>
                        </a: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cxnSp>
                    <p:nvCxnSpPr>
                      <p:cNvPr id="88" name="Straight Arrow Connector 87"/>
                      <p:cNvCxnSpPr/>
                      <p:nvPr/>
                    </p:nvCxnSpPr>
                    <p:spPr>
                      <a:xfrm flipH="1">
                        <a:off x="9277763" y="1834373"/>
                        <a:ext cx="655382" cy="635"/>
                      </a:xfrm>
                      <a:prstGeom prst="straightConnector1">
                        <a:avLst/>
                      </a:prstGeom>
                      <a:ln w="57150">
                        <a:solidFill>
                          <a:srgbClr val="7030A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9" name="Text Box 86"/>
                      <p:cNvSpPr txBox="1"/>
                      <p:nvPr/>
                    </p:nvSpPr>
                    <p:spPr>
                      <a:xfrm>
                        <a:off x="7709134" y="1493883"/>
                        <a:ext cx="1566739" cy="802148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132080" tIns="66040" rIns="132080" bIns="6604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1156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5B9BD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اَنا</a:t>
                        </a:r>
                        <a:r>
                          <a:rPr kumimoji="0" lang="fa-IR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 </a:t>
                        </a: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ذَهَـبْـ</a:t>
                        </a: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ت</a:t>
                        </a: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ُ</a:t>
                        </a:r>
                        <a:endPara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90" name="Group 89"/>
                      <p:cNvGrpSpPr/>
                      <p:nvPr/>
                    </p:nvGrpSpPr>
                    <p:grpSpPr>
                      <a:xfrm>
                        <a:off x="9120459" y="1170642"/>
                        <a:ext cx="1037909" cy="1192448"/>
                        <a:chOff x="14917" y="115693"/>
                        <a:chExt cx="301853" cy="322786"/>
                      </a:xfrm>
                    </p:grpSpPr>
                    <p:sp>
                      <p:nvSpPr>
                        <p:cNvPr id="91" name="Oval 90"/>
                        <p:cNvSpPr/>
                        <p:nvPr/>
                      </p:nvSpPr>
                      <p:spPr>
                        <a:xfrm>
                          <a:off x="90209" y="115693"/>
                          <a:ext cx="145163" cy="148961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2" name="Text Box 28"/>
                        <p:cNvSpPr txBox="1"/>
                        <p:nvPr/>
                      </p:nvSpPr>
                      <p:spPr>
                        <a:xfrm>
                          <a:off x="14917" y="126747"/>
                          <a:ext cx="301853" cy="311732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a-IR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_L4i_Nastaliq" panose="02020505000000020003" pitchFamily="18" charset="0"/>
                              <a:ea typeface="Calibri" panose="020F0502020204030204" pitchFamily="34" charset="0"/>
                              <a:cs typeface="2  Titr" panose="00000700000000000000" pitchFamily="2" charset="-78"/>
                            </a:rPr>
                            <a:t>13</a:t>
                          </a:r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Titr" panose="00000700000000000000" pitchFamily="2" charset="-78"/>
                          </a:endParaRPr>
                        </a:p>
                      </p:txBody>
                    </p:sp>
                  </p:grpSp>
                  <p:grpSp>
                    <p:nvGrpSpPr>
                      <p:cNvPr id="78" name="Group 77"/>
                      <p:cNvGrpSpPr/>
                      <p:nvPr/>
                    </p:nvGrpSpPr>
                    <p:grpSpPr>
                      <a:xfrm>
                        <a:off x="4826926" y="1379796"/>
                        <a:ext cx="3352298" cy="1550957"/>
                        <a:chOff x="4464062" y="117099"/>
                        <a:chExt cx="3352298" cy="1550957"/>
                      </a:xfrm>
                    </p:grpSpPr>
                    <p:grpSp>
                      <p:nvGrpSpPr>
                        <p:cNvPr id="79" name="Group 78"/>
                        <p:cNvGrpSpPr/>
                        <p:nvPr/>
                      </p:nvGrpSpPr>
                      <p:grpSpPr>
                        <a:xfrm>
                          <a:off x="4464062" y="117099"/>
                          <a:ext cx="3352298" cy="1550957"/>
                          <a:chOff x="7771846" y="1718482"/>
                          <a:chExt cx="1542768" cy="749182"/>
                        </a:xfrm>
                      </p:grpSpPr>
                      <p:grpSp>
                        <p:nvGrpSpPr>
                          <p:cNvPr id="82" name="Group 81"/>
                          <p:cNvGrpSpPr/>
                          <p:nvPr/>
                        </p:nvGrpSpPr>
                        <p:grpSpPr>
                          <a:xfrm>
                            <a:off x="7771846" y="1718482"/>
                            <a:ext cx="1542768" cy="749182"/>
                            <a:chOff x="7771846" y="1718482"/>
                            <a:chExt cx="1542768" cy="749182"/>
                          </a:xfrm>
                        </p:grpSpPr>
                        <p:sp>
                          <p:nvSpPr>
                            <p:cNvPr id="84" name="Text Box 86"/>
                            <p:cNvSpPr txBox="1"/>
                            <p:nvPr/>
                          </p:nvSpPr>
                          <p:spPr>
                            <a:xfrm>
                              <a:off x="7771846" y="1774244"/>
                              <a:ext cx="1542768" cy="693420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</p:spPr>
                          <p:txBody>
                            <a:bodyPr rot="0" spcFirstLastPara="0" vert="horz" wrap="square" lIns="132080" tIns="66040" rIns="132080" bIns="6604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rtl="1" eaLnBrk="1" fontAlgn="auto" latinLnBrk="0" hangingPunct="1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156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fa-IR" sz="32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2  Badr" panose="00000400000000000000" pitchFamily="2" charset="-78"/>
                                </a:rPr>
                                <a:t>اَنا</a:t>
                              </a:r>
                              <a:r>
                                <a:rPr kumimoji="0" lang="fa-IR" sz="32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2  Badr" panose="00000400000000000000" pitchFamily="2" charset="-78"/>
                                </a:rPr>
                                <a:t> </a:t>
                              </a:r>
                              <a:r>
                                <a:rPr kumimoji="0" lang="fa-IR" sz="32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2  Badr" panose="00000400000000000000" pitchFamily="2" charset="-78"/>
                                </a:rPr>
                                <a:t>أ</a:t>
                              </a:r>
                              <a:r>
                                <a:rPr kumimoji="0" lang="fa-IR" sz="32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2  Badr" panose="00000400000000000000" pitchFamily="2" charset="-78"/>
                                </a:rPr>
                                <a:t>ذهــب</a:t>
                              </a:r>
                              <a:endParaRPr kumimoji="0" lang="en-US" sz="32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5" name="Text Box 86"/>
                            <p:cNvSpPr txBox="1"/>
                            <p:nvPr/>
                          </p:nvSpPr>
                          <p:spPr>
                            <a:xfrm>
                              <a:off x="8519449" y="1718482"/>
                              <a:ext cx="229609" cy="272367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</p:spPr>
                          <p:txBody>
                            <a:bodyPr rot="0" spcFirstLastPara="0" vert="horz" wrap="square" lIns="132080" tIns="66040" rIns="132080" bIns="6604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rtl="1" eaLnBrk="1" fontAlgn="auto" latinLnBrk="0" hangingPunct="1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156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fa-IR" sz="32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2  Badr" panose="00000400000000000000" pitchFamily="2" charset="-78"/>
                                </a:rPr>
                                <a:t>ََ</a:t>
                              </a:r>
                              <a:endParaRPr kumimoji="0" lang="en-US" sz="32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" name="Text Box 86"/>
                          <p:cNvSpPr txBox="1"/>
                          <p:nvPr/>
                        </p:nvSpPr>
                        <p:spPr>
                          <a:xfrm>
                            <a:off x="8283560" y="1788865"/>
                            <a:ext cx="405353" cy="351179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132080" tIns="66040" rIns="132080" bIns="6604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1" eaLnBrk="1" fontAlgn="auto" latinLnBrk="0" hangingPunct="1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1156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fa-IR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2  Badr" panose="00000400000000000000" pitchFamily="2" charset="-78"/>
                              </a:rPr>
                              <a:t>ََ</a:t>
                            </a:r>
                            <a:endPara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0" name="TextBox 79"/>
                        <p:cNvSpPr txBox="1"/>
                        <p:nvPr/>
                      </p:nvSpPr>
                      <p:spPr>
                        <a:xfrm>
                          <a:off x="5263313" y="399026"/>
                          <a:ext cx="739317" cy="584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a-IR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ُ</a:t>
                          </a:r>
                          <a:endParaRPr kumimoji="0" lang="en-US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1" name="TextBox 80"/>
                        <p:cNvSpPr txBox="1"/>
                        <p:nvPr/>
                      </p:nvSpPr>
                      <p:spPr>
                        <a:xfrm>
                          <a:off x="5606646" y="257019"/>
                          <a:ext cx="1184857" cy="584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a-IR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ْ</a:t>
                          </a:r>
                          <a:endParaRPr kumimoji="0" lang="en-US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01" name="Group 100"/>
                  <p:cNvGrpSpPr/>
                  <p:nvPr/>
                </p:nvGrpSpPr>
                <p:grpSpPr>
                  <a:xfrm>
                    <a:off x="4574708" y="2385870"/>
                    <a:ext cx="2244025" cy="636612"/>
                    <a:chOff x="3561767" y="352862"/>
                    <a:chExt cx="4621138" cy="1391609"/>
                  </a:xfrm>
                </p:grpSpPr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3561767" y="420695"/>
                      <a:ext cx="4621138" cy="1323776"/>
                      <a:chOff x="7210595" y="3057725"/>
                      <a:chExt cx="1690441" cy="686082"/>
                    </a:xfrm>
                  </p:grpSpPr>
                  <p:sp>
                    <p:nvSpPr>
                      <p:cNvPr id="105" name="Text Box 80"/>
                      <p:cNvSpPr txBox="1"/>
                      <p:nvPr/>
                    </p:nvSpPr>
                    <p:spPr>
                      <a:xfrm>
                        <a:off x="7210595" y="3057725"/>
                        <a:ext cx="1690441" cy="686082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132080" tIns="66040" rIns="132080" bIns="6604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1156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5B9BD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اَنْتَ</a:t>
                        </a:r>
                        <a:r>
                          <a:rPr kumimoji="0" lang="fa-IR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 </a:t>
                        </a: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تَـ</a:t>
                        </a: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ذهـب</a:t>
                        </a:r>
                        <a:endPara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06" name="Text Box 86"/>
                      <p:cNvSpPr txBox="1"/>
                      <p:nvPr/>
                    </p:nvSpPr>
                    <p:spPr>
                      <a:xfrm>
                        <a:off x="7570128" y="3158679"/>
                        <a:ext cx="405353" cy="351179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132080" tIns="66040" rIns="132080" bIns="6604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1156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ََ</a:t>
                        </a:r>
                        <a:endPara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03" name="Text Box 80"/>
                    <p:cNvSpPr txBox="1"/>
                    <p:nvPr/>
                  </p:nvSpPr>
                  <p:spPr>
                    <a:xfrm>
                      <a:off x="4163423" y="615483"/>
                      <a:ext cx="825500" cy="71879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32080" tIns="66040" rIns="132080" bIns="6604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ُ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Text Box 80"/>
                    <p:cNvSpPr txBox="1"/>
                    <p:nvPr/>
                  </p:nvSpPr>
                  <p:spPr>
                    <a:xfrm>
                      <a:off x="5134232" y="352862"/>
                      <a:ext cx="929240" cy="592181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32080" tIns="66040" rIns="132080" bIns="6604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ْ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09" name="Group 108"/>
                  <p:cNvGrpSpPr/>
                  <p:nvPr/>
                </p:nvGrpSpPr>
                <p:grpSpPr>
                  <a:xfrm>
                    <a:off x="4574708" y="3316538"/>
                    <a:ext cx="1909558" cy="808196"/>
                    <a:chOff x="3519563" y="353962"/>
                    <a:chExt cx="4621136" cy="1404577"/>
                  </a:xfrm>
                </p:grpSpPr>
                <p:grpSp>
                  <p:nvGrpSpPr>
                    <p:cNvPr id="110" name="Group 109"/>
                    <p:cNvGrpSpPr/>
                    <p:nvPr/>
                  </p:nvGrpSpPr>
                  <p:grpSpPr>
                    <a:xfrm>
                      <a:off x="3519563" y="434761"/>
                      <a:ext cx="4621136" cy="1323778"/>
                      <a:chOff x="7210595" y="3057725"/>
                      <a:chExt cx="1690441" cy="686082"/>
                    </a:xfrm>
                  </p:grpSpPr>
                  <p:sp>
                    <p:nvSpPr>
                      <p:cNvPr id="113" name="Text Box 80"/>
                      <p:cNvSpPr txBox="1"/>
                      <p:nvPr/>
                    </p:nvSpPr>
                    <p:spPr>
                      <a:xfrm>
                        <a:off x="7210595" y="3057725"/>
                        <a:ext cx="1690441" cy="686082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132080" tIns="66040" rIns="132080" bIns="6604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1156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B9BD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اَنْتِ</a:t>
                        </a: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 تَـ</a:t>
                        </a: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ذهـب</a:t>
                        </a: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ینَ</a:t>
                        </a:r>
                        <a:endPara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4" name="Text Box 86"/>
                      <p:cNvSpPr txBox="1"/>
                      <p:nvPr/>
                    </p:nvSpPr>
                    <p:spPr>
                      <a:xfrm>
                        <a:off x="7600910" y="3071009"/>
                        <a:ext cx="405353" cy="351179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132080" tIns="66040" rIns="132080" bIns="6604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1156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ََ</a:t>
                        </a:r>
                        <a:endPara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12" name="Text Box 80"/>
                    <p:cNvSpPr txBox="1"/>
                    <p:nvPr/>
                  </p:nvSpPr>
                  <p:spPr>
                    <a:xfrm>
                      <a:off x="5176515" y="353962"/>
                      <a:ext cx="929240" cy="592181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32080" tIns="66040" rIns="132080" bIns="6604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ْ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9" name="Group 8"/>
              <p:cNvGrpSpPr/>
              <p:nvPr/>
            </p:nvGrpSpPr>
            <p:grpSpPr>
              <a:xfrm>
                <a:off x="9587622" y="4414676"/>
                <a:ext cx="3078282" cy="2097065"/>
                <a:chOff x="9587622" y="4537508"/>
                <a:chExt cx="3078282" cy="2097065"/>
              </a:xfrm>
            </p:grpSpPr>
            <p:sp>
              <p:nvSpPr>
                <p:cNvPr id="107" name="Text Box 120"/>
                <p:cNvSpPr txBox="1"/>
                <p:nvPr/>
              </p:nvSpPr>
              <p:spPr>
                <a:xfrm>
                  <a:off x="9587622" y="4870958"/>
                  <a:ext cx="3078282" cy="117051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EntezareZohoor B3" panose="00000700000000000000" pitchFamily="2" charset="-78"/>
                    </a:rPr>
                    <a:t>سوم </a:t>
                  </a:r>
                  <a:r>
                    <a:rPr kumimoji="0" lang="fa-IR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EntezareZohoor B3" panose="00000700000000000000" pitchFamily="2" charset="-78"/>
                    </a:rPr>
                    <a:t>شخص </a:t>
                  </a:r>
                  <a:endParaRPr kumimoji="0" lang="fa-IR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endParaRPr>
                </a:p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EntezareZohoor B3" panose="00000700000000000000" pitchFamily="2" charset="-78"/>
                    </a:rPr>
                    <a:t>مفرد</a:t>
                  </a: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Right Brace 107"/>
                <p:cNvSpPr/>
                <p:nvPr/>
              </p:nvSpPr>
              <p:spPr>
                <a:xfrm>
                  <a:off x="9698140" y="4537508"/>
                  <a:ext cx="480644" cy="2097065"/>
                </a:xfrm>
                <a:prstGeom prst="rightBrace">
                  <a:avLst>
                    <a:gd name="adj1" fmla="val 47715"/>
                    <a:gd name="adj2" fmla="val 49686"/>
                  </a:avLst>
                </a:prstGeom>
                <a:noFill/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132080" tIns="66040" rIns="132080" bIns="6604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5" name="Text Box 120"/>
              <p:cNvSpPr txBox="1"/>
              <p:nvPr/>
            </p:nvSpPr>
            <p:spPr>
              <a:xfrm>
                <a:off x="8658587" y="4305408"/>
                <a:ext cx="1574235" cy="73765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مذکر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Text Box 120"/>
              <p:cNvSpPr txBox="1"/>
              <p:nvPr/>
            </p:nvSpPr>
            <p:spPr>
              <a:xfrm>
                <a:off x="8650356" y="5802874"/>
                <a:ext cx="1435201" cy="74006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مونث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7844277" y="4117028"/>
                <a:ext cx="1324611" cy="1348091"/>
                <a:chOff x="8697" y="115693"/>
                <a:chExt cx="301853" cy="322786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90209" y="115693"/>
                  <a:ext cx="145163" cy="148961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Text Box 28"/>
                <p:cNvSpPr txBox="1"/>
                <p:nvPr/>
              </p:nvSpPr>
              <p:spPr>
                <a:xfrm>
                  <a:off x="8697" y="126747"/>
                  <a:ext cx="301853" cy="31173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2  Titr" panose="00000700000000000000" pitchFamily="2" charset="-78"/>
                    </a:rPr>
                    <a:t>1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Titr" panose="00000700000000000000" pitchFamily="2" charset="-78"/>
                  </a:endParaRPr>
                </a:p>
              </p:txBody>
            </p:sp>
          </p:grpSp>
          <p:cxnSp>
            <p:nvCxnSpPr>
              <p:cNvPr id="123" name="Straight Arrow Connector 122"/>
              <p:cNvCxnSpPr/>
              <p:nvPr/>
            </p:nvCxnSpPr>
            <p:spPr>
              <a:xfrm flipH="1" flipV="1">
                <a:off x="8119229" y="4835150"/>
                <a:ext cx="720080" cy="1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 Box 83"/>
              <p:cNvSpPr txBox="1"/>
              <p:nvPr/>
            </p:nvSpPr>
            <p:spPr>
              <a:xfrm>
                <a:off x="5943887" y="4314359"/>
                <a:ext cx="2516355" cy="104158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4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هُوَ</a:t>
                </a:r>
                <a:r>
                  <a:rPr kumimoji="0" lang="fa-IR" sz="4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 </a:t>
                </a:r>
                <a:r>
                  <a:rPr kumimoji="0" lang="fa-IR" sz="4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ذَهَـبَ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5" name="Straight Arrow Connector 124"/>
              <p:cNvCxnSpPr/>
              <p:nvPr/>
            </p:nvCxnSpPr>
            <p:spPr>
              <a:xfrm flipH="1" flipV="1">
                <a:off x="5787939" y="4835150"/>
                <a:ext cx="587378" cy="0"/>
              </a:xfrm>
              <a:prstGeom prst="straightConnector1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6" name="Group 125"/>
              <p:cNvGrpSpPr/>
              <p:nvPr/>
            </p:nvGrpSpPr>
            <p:grpSpPr>
              <a:xfrm>
                <a:off x="1646712" y="3894382"/>
                <a:ext cx="4621137" cy="1387890"/>
                <a:chOff x="3561766" y="356580"/>
                <a:chExt cx="4621137" cy="1387890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3561766" y="420694"/>
                  <a:ext cx="4621137" cy="1323776"/>
                  <a:chOff x="7210595" y="3057725"/>
                  <a:chExt cx="1690441" cy="686082"/>
                </a:xfrm>
              </p:grpSpPr>
              <p:sp>
                <p:nvSpPr>
                  <p:cNvPr id="130" name="Text Box 80"/>
                  <p:cNvSpPr txBox="1"/>
                  <p:nvPr/>
                </p:nvSpPr>
                <p:spPr>
                  <a:xfrm>
                    <a:off x="7210595" y="3057725"/>
                    <a:ext cx="1690441" cy="686082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8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هُوَ</a:t>
                    </a:r>
                    <a:r>
                      <a:rPr kumimoji="0" lang="fa-IR" sz="8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 یَـ</a:t>
                    </a:r>
                    <a:r>
                      <a:rPr kumimoji="0" lang="fa-IR" sz="8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ذهـب</a:t>
                    </a:r>
                    <a:endParaRPr kumimoji="0" lang="en-US" sz="6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" name="Text Box 86"/>
                  <p:cNvSpPr txBox="1"/>
                  <p:nvPr/>
                </p:nvSpPr>
                <p:spPr>
                  <a:xfrm>
                    <a:off x="7508046" y="3070247"/>
                    <a:ext cx="405353" cy="35117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1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ََ</a:t>
                    </a:r>
                    <a:endParaRPr kumimoji="0" lang="en-US" sz="11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8" name="Text Box 80"/>
                <p:cNvSpPr txBox="1"/>
                <p:nvPr/>
              </p:nvSpPr>
              <p:spPr>
                <a:xfrm>
                  <a:off x="3857104" y="648465"/>
                  <a:ext cx="825500" cy="71878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ُ</a:t>
                  </a:r>
                  <a:endPara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Text Box 80"/>
                <p:cNvSpPr txBox="1"/>
                <p:nvPr/>
              </p:nvSpPr>
              <p:spPr>
                <a:xfrm>
                  <a:off x="5085004" y="356580"/>
                  <a:ext cx="929239" cy="59218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ْ</a:t>
                  </a:r>
                  <a:endPara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32" name="Straight Arrow Connector 131"/>
            <p:cNvCxnSpPr/>
            <p:nvPr/>
          </p:nvCxnSpPr>
          <p:spPr>
            <a:xfrm flipH="1" flipV="1">
              <a:off x="8115975" y="6276753"/>
              <a:ext cx="720080" cy="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 Box 83"/>
            <p:cNvSpPr txBox="1"/>
            <p:nvPr/>
          </p:nvSpPr>
          <p:spPr>
            <a:xfrm>
              <a:off x="5780957" y="5754998"/>
              <a:ext cx="2516355" cy="10415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هِیَ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ذَهَـبَـ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ـتْ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7794333" y="5509035"/>
              <a:ext cx="1458237" cy="1426251"/>
              <a:chOff x="14917" y="115693"/>
              <a:chExt cx="301853" cy="322786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Text Box 28"/>
              <p:cNvSpPr txBox="1"/>
              <p:nvPr/>
            </p:nvSpPr>
            <p:spPr>
              <a:xfrm>
                <a:off x="14917" y="12674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4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cxnSp>
          <p:nvCxnSpPr>
            <p:cNvPr id="137" name="Straight Arrow Connector 136"/>
            <p:cNvCxnSpPr/>
            <p:nvPr/>
          </p:nvCxnSpPr>
          <p:spPr>
            <a:xfrm flipH="1" flipV="1">
              <a:off x="5293377" y="6247898"/>
              <a:ext cx="587378" cy="0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/>
            <p:nvPr/>
          </p:nvGrpSpPr>
          <p:grpSpPr>
            <a:xfrm>
              <a:off x="1081846" y="5273151"/>
              <a:ext cx="4621137" cy="1387890"/>
              <a:chOff x="3561766" y="356580"/>
              <a:chExt cx="4621137" cy="1387890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3561766" y="420694"/>
                <a:ext cx="4621137" cy="1323776"/>
                <a:chOff x="7210595" y="3057725"/>
                <a:chExt cx="1690441" cy="686082"/>
              </a:xfrm>
            </p:grpSpPr>
            <p:sp>
              <p:nvSpPr>
                <p:cNvPr id="142" name="Text Box 80"/>
                <p:cNvSpPr txBox="1"/>
                <p:nvPr/>
              </p:nvSpPr>
              <p:spPr>
                <a:xfrm>
                  <a:off x="7210595" y="3057725"/>
                  <a:ext cx="1690441" cy="68608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هِیَ</a:t>
                  </a: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 </a:t>
                  </a:r>
                  <a:r>
                    <a:rPr kumimoji="0" lang="fa-IR" sz="8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ت</a:t>
                  </a: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َـ</a:t>
                  </a: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ذهـب</a:t>
                  </a:r>
                  <a:endPara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" name="Text Box 86"/>
                <p:cNvSpPr txBox="1"/>
                <p:nvPr/>
              </p:nvSpPr>
              <p:spPr>
                <a:xfrm>
                  <a:off x="7508046" y="3070247"/>
                  <a:ext cx="405353" cy="35117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1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1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0" name="Text Box 80"/>
              <p:cNvSpPr txBox="1"/>
              <p:nvPr/>
            </p:nvSpPr>
            <p:spPr>
              <a:xfrm>
                <a:off x="3857104" y="648465"/>
                <a:ext cx="825500" cy="71878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ُ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Text Box 80"/>
              <p:cNvSpPr txBox="1"/>
              <p:nvPr/>
            </p:nvSpPr>
            <p:spPr>
              <a:xfrm>
                <a:off x="5085004" y="356580"/>
                <a:ext cx="929239" cy="5921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ْ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1249251" y="2629871"/>
            <a:ext cx="3708840" cy="3288774"/>
            <a:chOff x="1249251" y="2629871"/>
            <a:chExt cx="3708840" cy="3288774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249251" y="2629871"/>
              <a:ext cx="370884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249252" y="2652822"/>
              <a:ext cx="397460" cy="3265823"/>
            </a:xfrm>
            <a:prstGeom prst="line">
              <a:avLst/>
            </a:prstGeom>
            <a:ln w="285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77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0"/>
          <p:cNvSpPr txBox="1"/>
          <p:nvPr/>
        </p:nvSpPr>
        <p:spPr>
          <a:xfrm>
            <a:off x="1808708" y="2100793"/>
            <a:ext cx="7018987" cy="140534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 EntezareZohoor 3 **" panose="00000700000000000000" pitchFamily="2" charset="-78"/>
              </a:rPr>
              <a:t>آموزش صرف فعل مضارع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 EntezareZohoor 3 **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886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512158" y="1908316"/>
            <a:ext cx="531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2  Badr" panose="00000400000000000000" pitchFamily="2" charset="-78"/>
              </a:rPr>
              <a:t>اَلْبَقَرَةُ   تَقولُ  : « نَعَم ؛ لَیسَ النَّهْرُ عَمیقاً. 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2  Badr" panose="00000400000000000000" pitchFamily="2" charset="-78"/>
              </a:rPr>
              <a:t>»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2  Badr" panose="00000400000000000000" pitchFamily="2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9195516" y="1755354"/>
            <a:ext cx="759853" cy="7763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570341" y="453528"/>
            <a:ext cx="2047741" cy="1288947"/>
            <a:chOff x="7522600" y="749742"/>
            <a:chExt cx="2047741" cy="1288947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7539242" y="1287888"/>
              <a:ext cx="844904" cy="750801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522600" y="749742"/>
              <a:ext cx="20477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 Koodak" panose="00000700000000000000" pitchFamily="2" charset="-78"/>
                </a:rPr>
                <a:t>می گویی ( مذکر )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B Koodak" panose="00000700000000000000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00046" y="405947"/>
            <a:ext cx="2770295" cy="1336530"/>
            <a:chOff x="4752305" y="702161"/>
            <a:chExt cx="2770295" cy="1336530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6581104" y="1287888"/>
              <a:ext cx="941496" cy="75080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752305" y="702161"/>
              <a:ext cx="21454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 Koodak" panose="00000700000000000000" pitchFamily="2" charset="-78"/>
                </a:rPr>
                <a:t>می گوید ( مؤنث )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B Koodak" panose="00000700000000000000" pitchFamily="2" charset="-78"/>
              </a:endParaRPr>
            </a:p>
          </p:txBody>
        </p:sp>
      </p:grpSp>
      <p:sp>
        <p:nvSpPr>
          <p:cNvPr id="13" name="Minus 12"/>
          <p:cNvSpPr/>
          <p:nvPr/>
        </p:nvSpPr>
        <p:spPr>
          <a:xfrm>
            <a:off x="9852338" y="2254832"/>
            <a:ext cx="1159098" cy="515155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1685" y="5068732"/>
            <a:ext cx="7891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2  Badr" panose="00000400000000000000" pitchFamily="2" charset="-78"/>
              </a:rPr>
              <a:t>اَنتَ تَجــلِسُ عَلَی الْـاَرضِ وَ والِدَتُـــکَ تَجْـلـِسُ عَلَی الْکُرسیِّ.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2  Badr" panose="00000400000000000000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923846" y="4877133"/>
            <a:ext cx="1094704" cy="8846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375943" y="3572432"/>
            <a:ext cx="2111887" cy="1288947"/>
            <a:chOff x="7458454" y="749742"/>
            <a:chExt cx="2111887" cy="1288947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7539242" y="1287888"/>
              <a:ext cx="844904" cy="750801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458454" y="749742"/>
              <a:ext cx="2111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 Koodak" panose="00000700000000000000" pitchFamily="2" charset="-78"/>
                </a:rPr>
                <a:t>می نشینی ( مذکر )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B Koodak" panose="000007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66698" y="3540603"/>
            <a:ext cx="2770295" cy="1336530"/>
            <a:chOff x="4752305" y="702161"/>
            <a:chExt cx="2770295" cy="1336530"/>
          </a:xfrm>
        </p:grpSpPr>
        <p:cxnSp>
          <p:nvCxnSpPr>
            <p:cNvPr id="27" name="Straight Arrow Connector 26"/>
            <p:cNvCxnSpPr/>
            <p:nvPr/>
          </p:nvCxnSpPr>
          <p:spPr>
            <a:xfrm flipH="1" flipV="1">
              <a:off x="6581104" y="1287888"/>
              <a:ext cx="941496" cy="75080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752305" y="702161"/>
              <a:ext cx="21454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 Koodak" panose="00000700000000000000" pitchFamily="2" charset="-78"/>
                </a:rPr>
                <a:t>می نشیند ( مؤنث )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B Koodak" panose="00000700000000000000" pitchFamily="2" charset="-78"/>
              </a:endParaRPr>
            </a:p>
          </p:txBody>
        </p:sp>
      </p:grpSp>
      <p:sp>
        <p:nvSpPr>
          <p:cNvPr id="29" name="Minus 28"/>
          <p:cNvSpPr/>
          <p:nvPr/>
        </p:nvSpPr>
        <p:spPr>
          <a:xfrm>
            <a:off x="9892310" y="5383050"/>
            <a:ext cx="816348" cy="515155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519877" y="4890012"/>
            <a:ext cx="1094704" cy="8846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997126" y="3588186"/>
            <a:ext cx="2111887" cy="1288947"/>
            <a:chOff x="7458454" y="749742"/>
            <a:chExt cx="2111887" cy="1288947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7539242" y="1287888"/>
              <a:ext cx="844904" cy="750801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458454" y="749742"/>
              <a:ext cx="2111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 Koodak" panose="00000700000000000000" pitchFamily="2" charset="-78"/>
                </a:rPr>
                <a:t>می نشینی ( مذکر )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B Koodak" panose="00000700000000000000" pitchFamily="2" charset="-7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7881" y="3556357"/>
            <a:ext cx="2770295" cy="1336530"/>
            <a:chOff x="4752305" y="702161"/>
            <a:chExt cx="2770295" cy="1336530"/>
          </a:xfrm>
        </p:grpSpPr>
        <p:cxnSp>
          <p:nvCxnSpPr>
            <p:cNvPr id="37" name="Straight Arrow Connector 36"/>
            <p:cNvCxnSpPr/>
            <p:nvPr/>
          </p:nvCxnSpPr>
          <p:spPr>
            <a:xfrm flipH="1" flipV="1">
              <a:off x="6581104" y="1287888"/>
              <a:ext cx="941496" cy="75080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752305" y="702161"/>
              <a:ext cx="21454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 Koodak" panose="00000700000000000000" pitchFamily="2" charset="-78"/>
                </a:rPr>
                <a:t>می نشیند ( مؤنث )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B Koodak" panose="00000700000000000000" pitchFamily="2" charset="-78"/>
              </a:endParaRPr>
            </a:p>
          </p:txBody>
        </p:sp>
      </p:grpSp>
      <p:sp>
        <p:nvSpPr>
          <p:cNvPr id="39" name="Minus 38"/>
          <p:cNvSpPr/>
          <p:nvPr/>
        </p:nvSpPr>
        <p:spPr>
          <a:xfrm>
            <a:off x="6025364" y="5452142"/>
            <a:ext cx="1152054" cy="445956"/>
          </a:xfrm>
          <a:prstGeom prst="mathMinus">
            <a:avLst>
              <a:gd name="adj1" fmla="val 2852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39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  <p:bldP spid="13" grpId="0" animBg="1"/>
      <p:bldP spid="20" grpId="0"/>
      <p:bldP spid="21" grpId="0" animBg="1"/>
      <p:bldP spid="29" grpId="0" animBg="1"/>
      <p:bldP spid="31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1201" y="152729"/>
            <a:ext cx="12204703" cy="6782557"/>
            <a:chOff x="461201" y="152729"/>
            <a:chExt cx="12204703" cy="6782557"/>
          </a:xfrm>
        </p:grpSpPr>
        <p:grpSp>
          <p:nvGrpSpPr>
            <p:cNvPr id="2" name="Group 1"/>
            <p:cNvGrpSpPr/>
            <p:nvPr/>
          </p:nvGrpSpPr>
          <p:grpSpPr>
            <a:xfrm>
              <a:off x="461201" y="152729"/>
              <a:ext cx="12204703" cy="6390212"/>
              <a:chOff x="461201" y="152729"/>
              <a:chExt cx="12204703" cy="639021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61201" y="152729"/>
                <a:ext cx="11831410" cy="3996853"/>
                <a:chOff x="461201" y="152729"/>
                <a:chExt cx="11831410" cy="3996853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8280902" y="152729"/>
                  <a:ext cx="3540052" cy="701464"/>
                  <a:chOff x="7847795" y="327909"/>
                  <a:chExt cx="3540052" cy="701464"/>
                </a:xfrm>
              </p:grpSpPr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9374416" y="455888"/>
                    <a:ext cx="2013431" cy="573485"/>
                    <a:chOff x="8906224" y="941693"/>
                    <a:chExt cx="2013431" cy="573485"/>
                  </a:xfrm>
                </p:grpSpPr>
                <p:sp>
                  <p:nvSpPr>
                    <p:cNvPr id="99" name="Rounded Rectangle 98"/>
                    <p:cNvSpPr/>
                    <p:nvPr/>
                  </p:nvSpPr>
                  <p:spPr>
                    <a:xfrm>
                      <a:off x="8936829" y="941693"/>
                      <a:ext cx="1918390" cy="573485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0" name="Text Box 1"/>
                    <p:cNvSpPr txBox="1"/>
                    <p:nvPr/>
                  </p:nvSpPr>
                  <p:spPr>
                    <a:xfrm>
                      <a:off x="8906224" y="958330"/>
                      <a:ext cx="2013431" cy="54898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76107" tIns="88053" rIns="176107" bIns="88053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41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2  Bardiya" panose="00000400000000000000" pitchFamily="2" charset="-78"/>
                        </a:rPr>
                        <a:t>صرف </a:t>
                      </a:r>
                      <a:r>
                        <a:rPr kumimoji="0" lang="fa-I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2  Bardiya" panose="00000400000000000000" pitchFamily="2" charset="-78"/>
                        </a:rPr>
                        <a:t>فعل ماضی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2  Bardiya" panose="00000400000000000000" pitchFamily="2" charset="-78"/>
                      </a:endParaRPr>
                    </a:p>
                  </p:txBody>
                </p:sp>
              </p:grpSp>
              <p:sp>
                <p:nvSpPr>
                  <p:cNvPr id="98" name="Text Box 80"/>
                  <p:cNvSpPr txBox="1"/>
                  <p:nvPr/>
                </p:nvSpPr>
                <p:spPr>
                  <a:xfrm>
                    <a:off x="7847795" y="327909"/>
                    <a:ext cx="1494698" cy="664044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4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B Sahar" panose="00000400000000000000" pitchFamily="2" charset="-78"/>
                      </a:rPr>
                      <a:t>جدید</a:t>
                    </a:r>
                    <a:endPara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B Sahar" panose="00000400000000000000" pitchFamily="2" charset="-78"/>
                    </a:endParaRPr>
                  </a:p>
                </p:txBody>
              </p:sp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461201" y="152729"/>
                  <a:ext cx="3274882" cy="705859"/>
                  <a:chOff x="1715716" y="341310"/>
                  <a:chExt cx="3274882" cy="705859"/>
                </a:xfrm>
              </p:grpSpPr>
              <p:grpSp>
                <p:nvGrpSpPr>
                  <p:cNvPr id="93" name="Group 92"/>
                  <p:cNvGrpSpPr/>
                  <p:nvPr/>
                </p:nvGrpSpPr>
                <p:grpSpPr>
                  <a:xfrm>
                    <a:off x="2977167" y="473684"/>
                    <a:ext cx="2013431" cy="573485"/>
                    <a:chOff x="8906224" y="941693"/>
                    <a:chExt cx="2013431" cy="573485"/>
                  </a:xfrm>
                </p:grpSpPr>
                <p:sp>
                  <p:nvSpPr>
                    <p:cNvPr id="95" name="Rounded Rectangle 94"/>
                    <p:cNvSpPr/>
                    <p:nvPr/>
                  </p:nvSpPr>
                  <p:spPr>
                    <a:xfrm>
                      <a:off x="8936829" y="941693"/>
                      <a:ext cx="1918390" cy="573485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" name="Text Box 1"/>
                    <p:cNvSpPr txBox="1"/>
                    <p:nvPr/>
                  </p:nvSpPr>
                  <p:spPr>
                    <a:xfrm>
                      <a:off x="8906224" y="958330"/>
                      <a:ext cx="2013431" cy="54898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76107" tIns="88053" rIns="176107" bIns="88053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41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2  Bardiya" panose="00000400000000000000" pitchFamily="2" charset="-78"/>
                        </a:rPr>
                        <a:t>صرف </a:t>
                      </a:r>
                      <a:r>
                        <a:rPr kumimoji="0" lang="fa-I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2  Bardiya" panose="00000400000000000000" pitchFamily="2" charset="-78"/>
                        </a:rPr>
                        <a:t>فعل </a:t>
                      </a:r>
                      <a:r>
                        <a:rPr kumimoji="0" lang="fa-I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2  Bardiya" panose="00000400000000000000" pitchFamily="2" charset="-78"/>
                        </a:rPr>
                        <a:t>مضارع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2  Bardiya" panose="00000400000000000000" pitchFamily="2" charset="-78"/>
                      </a:endParaRPr>
                    </a:p>
                  </p:txBody>
                </p:sp>
              </p:grpSp>
              <p:sp>
                <p:nvSpPr>
                  <p:cNvPr id="94" name="Text Box 80"/>
                  <p:cNvSpPr txBox="1"/>
                  <p:nvPr/>
                </p:nvSpPr>
                <p:spPr>
                  <a:xfrm>
                    <a:off x="1715716" y="341310"/>
                    <a:ext cx="1494698" cy="664044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4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B Sahar" panose="00000400000000000000" pitchFamily="2" charset="-78"/>
                      </a:rPr>
                      <a:t>جدید</a:t>
                    </a:r>
                    <a:endPara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B Sahar" panose="00000400000000000000" pitchFamily="2" charset="-78"/>
                    </a:endParaRPr>
                  </a:p>
                </p:txBody>
              </p:sp>
            </p:grpSp>
            <p:grpSp>
              <p:nvGrpSpPr>
                <p:cNvPr id="7" name="Group 6"/>
                <p:cNvGrpSpPr/>
                <p:nvPr/>
              </p:nvGrpSpPr>
              <p:grpSpPr>
                <a:xfrm>
                  <a:off x="4665927" y="958987"/>
                  <a:ext cx="7626684" cy="3190595"/>
                  <a:chOff x="4574708" y="1122149"/>
                  <a:chExt cx="7626684" cy="3190595"/>
                </a:xfrm>
              </p:grpSpPr>
              <p:sp>
                <p:nvSpPr>
                  <p:cNvPr id="235" name="Text Box 120"/>
                  <p:cNvSpPr txBox="1"/>
                  <p:nvPr/>
                </p:nvSpPr>
                <p:spPr>
                  <a:xfrm>
                    <a:off x="9196184" y="3356896"/>
                    <a:ext cx="1312649" cy="80889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EntezareZohoor B3" panose="00000700000000000000" pitchFamily="2" charset="-78"/>
                      </a:rPr>
                      <a:t>مونث</a:t>
                    </a: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9" name="Text Box 83"/>
                  <p:cNvSpPr txBox="1"/>
                  <p:nvPr/>
                </p:nvSpPr>
                <p:spPr>
                  <a:xfrm>
                    <a:off x="6979010" y="3351025"/>
                    <a:ext cx="1757861" cy="836617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اَنْتِ</a:t>
                    </a:r>
                    <a:r>
                      <a:rPr kumimoji="0" lang="fa-IR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 </a:t>
                    </a:r>
                    <a:r>
                      <a:rPr kumimoji="0" lang="fa-IR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ذَهَـبْـ</a:t>
                    </a: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ت</a:t>
                    </a: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ِ</a:t>
                    </a: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11" name="Straight Arrow Connector 110"/>
                  <p:cNvCxnSpPr/>
                  <p:nvPr/>
                </p:nvCxnSpPr>
                <p:spPr>
                  <a:xfrm flipH="1" flipV="1">
                    <a:off x="8668211" y="3742985"/>
                    <a:ext cx="720080" cy="1"/>
                  </a:xfrm>
                  <a:prstGeom prst="straightConnector1">
                    <a:avLst/>
                  </a:prstGeom>
                  <a:ln w="571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8464870" y="3054120"/>
                    <a:ext cx="1310730" cy="1258624"/>
                    <a:chOff x="14917" y="115693"/>
                    <a:chExt cx="301853" cy="331230"/>
                  </a:xfrm>
                </p:grpSpPr>
                <p:sp>
                  <p:nvSpPr>
                    <p:cNvPr id="121" name="Oval 120"/>
                    <p:cNvSpPr/>
                    <p:nvPr/>
                  </p:nvSpPr>
                  <p:spPr>
                    <a:xfrm>
                      <a:off x="90209" y="115693"/>
                      <a:ext cx="145163" cy="148961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2" name="Text Box 28"/>
                    <p:cNvSpPr txBox="1"/>
                    <p:nvPr/>
                  </p:nvSpPr>
                  <p:spPr>
                    <a:xfrm>
                      <a:off x="14917" y="135191"/>
                      <a:ext cx="301853" cy="311732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2  Titr" panose="00000700000000000000" pitchFamily="2" charset="-78"/>
                        </a:rPr>
                        <a:t>10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p:txBody>
                </p:sp>
              </p:grpSp>
              <p:cxnSp>
                <p:nvCxnSpPr>
                  <p:cNvPr id="62" name="Straight Arrow Connector 61"/>
                  <p:cNvCxnSpPr/>
                  <p:nvPr/>
                </p:nvCxnSpPr>
                <p:spPr>
                  <a:xfrm flipH="1">
                    <a:off x="6378416" y="3720478"/>
                    <a:ext cx="640080" cy="0"/>
                  </a:xfrm>
                  <a:prstGeom prst="straightConnector1">
                    <a:avLst/>
                  </a:prstGeom>
                  <a:ln w="7620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xt Box 120"/>
                  <p:cNvSpPr txBox="1"/>
                  <p:nvPr/>
                </p:nvSpPr>
                <p:spPr>
                  <a:xfrm>
                    <a:off x="10218491" y="2657836"/>
                    <a:ext cx="1957498" cy="105883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EntezareZohoor B3" panose="00000700000000000000" pitchFamily="2" charset="-78"/>
                      </a:rPr>
                      <a:t>دوم شخص </a:t>
                    </a:r>
                    <a:endParaRPr kumimoji="0" lang="fa-IR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EntezareZohoor B3" panose="00000700000000000000" pitchFamily="2" charset="-78"/>
                    </a:endParaRPr>
                  </a:p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EntezareZohoor B3" panose="00000700000000000000" pitchFamily="2" charset="-78"/>
                      </a:rPr>
                      <a:t>مفرد</a:t>
                    </a: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4" name="Text Box 120"/>
                  <p:cNvSpPr txBox="1"/>
                  <p:nvPr/>
                </p:nvSpPr>
                <p:spPr>
                  <a:xfrm>
                    <a:off x="9122876" y="2458972"/>
                    <a:ext cx="1561527" cy="734127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EntezareZohoor B3" panose="00000700000000000000" pitchFamily="2" charset="-78"/>
                      </a:rPr>
                      <a:t>مذکر</a:t>
                    </a: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5" name="Text Box 80"/>
                  <p:cNvSpPr txBox="1"/>
                  <p:nvPr/>
                </p:nvSpPr>
                <p:spPr>
                  <a:xfrm>
                    <a:off x="6930148" y="2425828"/>
                    <a:ext cx="1974747" cy="73441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اَنْتَ</a:t>
                    </a:r>
                    <a:r>
                      <a:rPr kumimoji="0" lang="fa-IR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 </a:t>
                    </a: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ذَهَـبْـ</a:t>
                    </a: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ت</a:t>
                    </a:r>
                    <a:r>
                      <a:rPr kumimoji="0" lang="fa-IR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َ</a:t>
                    </a: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Right Brace 65"/>
                  <p:cNvSpPr/>
                  <p:nvPr/>
                </p:nvSpPr>
                <p:spPr>
                  <a:xfrm>
                    <a:off x="10321336" y="2486468"/>
                    <a:ext cx="324130" cy="1497262"/>
                  </a:xfrm>
                  <a:prstGeom prst="rightBrace">
                    <a:avLst>
                      <a:gd name="adj1" fmla="val 47715"/>
                      <a:gd name="adj2" fmla="val 49686"/>
                    </a:avLst>
                  </a:prstGeom>
                  <a:noFill/>
                  <a:ln w="28575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132080" tIns="66040" rIns="132080" bIns="6604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7" name="Straight Arrow Connector 66"/>
                  <p:cNvCxnSpPr/>
                  <p:nvPr/>
                </p:nvCxnSpPr>
                <p:spPr>
                  <a:xfrm flipH="1" flipV="1">
                    <a:off x="8729527" y="2829303"/>
                    <a:ext cx="720080" cy="1"/>
                  </a:xfrm>
                  <a:prstGeom prst="straightConnector1">
                    <a:avLst/>
                  </a:prstGeom>
                  <a:ln w="57150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8" name="Group 67"/>
                  <p:cNvGrpSpPr/>
                  <p:nvPr/>
                </p:nvGrpSpPr>
                <p:grpSpPr>
                  <a:xfrm>
                    <a:off x="8514613" y="2099956"/>
                    <a:ext cx="1270996" cy="1355705"/>
                    <a:chOff x="14917" y="115693"/>
                    <a:chExt cx="301853" cy="330610"/>
                  </a:xfrm>
                </p:grpSpPr>
                <p:sp>
                  <p:nvSpPr>
                    <p:cNvPr id="69" name="Oval 68"/>
                    <p:cNvSpPr/>
                    <p:nvPr/>
                  </p:nvSpPr>
                  <p:spPr>
                    <a:xfrm>
                      <a:off x="90209" y="115693"/>
                      <a:ext cx="145163" cy="148961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" name="Text Box 28"/>
                    <p:cNvSpPr txBox="1"/>
                    <p:nvPr/>
                  </p:nvSpPr>
                  <p:spPr>
                    <a:xfrm>
                      <a:off x="14917" y="134571"/>
                      <a:ext cx="301853" cy="311732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2  Titr" panose="00000700000000000000" pitchFamily="2" charset="-78"/>
                        </a:rPr>
                        <a:t>7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p:txBody>
                </p: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 flipV="1">
                    <a:off x="6488953" y="2793033"/>
                    <a:ext cx="640080" cy="2931"/>
                  </a:xfrm>
                  <a:prstGeom prst="straightConnector1">
                    <a:avLst/>
                  </a:prstGeom>
                  <a:ln w="7620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5073981" y="1122149"/>
                    <a:ext cx="7127411" cy="1760111"/>
                    <a:chOff x="4784129" y="1194773"/>
                    <a:chExt cx="7127411" cy="1760111"/>
                  </a:xfrm>
                </p:grpSpPr>
                <p:cxnSp>
                  <p:nvCxnSpPr>
                    <p:cNvPr id="77" name="Straight Arrow Connector 76"/>
                    <p:cNvCxnSpPr/>
                    <p:nvPr/>
                  </p:nvCxnSpPr>
                  <p:spPr>
                    <a:xfrm flipH="1" flipV="1">
                      <a:off x="7187407" y="1882322"/>
                      <a:ext cx="587378" cy="0"/>
                    </a:xfrm>
                    <a:prstGeom prst="straightConnector1">
                      <a:avLst/>
                    </a:prstGeom>
                    <a:ln w="76200">
                      <a:solidFill>
                        <a:schemeClr val="accent2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" name="Group 2"/>
                    <p:cNvGrpSpPr/>
                    <p:nvPr/>
                  </p:nvGrpSpPr>
                  <p:grpSpPr>
                    <a:xfrm>
                      <a:off x="4784129" y="1194773"/>
                      <a:ext cx="7127411" cy="1760111"/>
                      <a:chOff x="4826926" y="1170642"/>
                      <a:chExt cx="7127411" cy="1760111"/>
                    </a:xfrm>
                  </p:grpSpPr>
                  <p:sp>
                    <p:nvSpPr>
                      <p:cNvPr id="86" name="Text Box 118"/>
                      <p:cNvSpPr txBox="1"/>
                      <p:nvPr/>
                    </p:nvSpPr>
                    <p:spPr>
                      <a:xfrm>
                        <a:off x="9838502" y="1516034"/>
                        <a:ext cx="2115835" cy="637949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_L4i_Nastaliq" panose="02020505000000020003" pitchFamily="18" charset="0"/>
                            <a:ea typeface="Calibri" panose="020F0502020204030204" pitchFamily="34" charset="0"/>
                            <a:cs typeface="EntezareZohoor B3" panose="00000700000000000000" pitchFamily="2" charset="-78"/>
                          </a:rPr>
                          <a:t>اول </a:t>
                        </a:r>
                        <a:r>
                          <a:rPr kumimoji="0" lang="fa-IR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_L4i_Nastaliq" panose="02020505000000020003" pitchFamily="18" charset="0"/>
                            <a:ea typeface="Calibri" panose="020F0502020204030204" pitchFamily="34" charset="0"/>
                            <a:cs typeface="EntezareZohoor B3" panose="00000700000000000000" pitchFamily="2" charset="-78"/>
                          </a:rPr>
                          <a:t>شخص </a:t>
                        </a:r>
                        <a:r>
                          <a:rPr kumimoji="0" lang="fa-IR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_L4i_Nastaliq" panose="02020505000000020003" pitchFamily="18" charset="0"/>
                            <a:ea typeface="Calibri" panose="020F0502020204030204" pitchFamily="34" charset="0"/>
                            <a:cs typeface="EntezareZohoor B3" panose="00000700000000000000" pitchFamily="2" charset="-78"/>
                          </a:rPr>
                          <a:t>مفرد </a:t>
                        </a:r>
                        <a:endPara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87" name="Text Box 118"/>
                      <p:cNvSpPr txBox="1"/>
                      <p:nvPr/>
                    </p:nvSpPr>
                    <p:spPr>
                      <a:xfrm>
                        <a:off x="9656585" y="2001239"/>
                        <a:ext cx="2251457" cy="443631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_L4i_Nastaliq" panose="02020505000000020003" pitchFamily="18" charset="0"/>
                            <a:ea typeface="Calibri" panose="020F0502020204030204" pitchFamily="34" charset="0"/>
                            <a:cs typeface="EntezareZohoor B3" panose="00000700000000000000" pitchFamily="2" charset="-78"/>
                          </a:rPr>
                          <a:t>مشترک </a:t>
                        </a:r>
                        <a:r>
                          <a:rPr kumimoji="0" lang="fa-IR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_L4i_Nastaliq" panose="02020505000000020003" pitchFamily="18" charset="0"/>
                            <a:ea typeface="Calibri" panose="020F0502020204030204" pitchFamily="34" charset="0"/>
                            <a:cs typeface="EntezareZohoor B3" panose="00000700000000000000" pitchFamily="2" charset="-78"/>
                          </a:rPr>
                          <a:t>بین مذکر و مونث</a:t>
                        </a: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cxnSp>
                    <p:nvCxnSpPr>
                      <p:cNvPr id="88" name="Straight Arrow Connector 87"/>
                      <p:cNvCxnSpPr/>
                      <p:nvPr/>
                    </p:nvCxnSpPr>
                    <p:spPr>
                      <a:xfrm flipH="1">
                        <a:off x="9277763" y="1834373"/>
                        <a:ext cx="655382" cy="635"/>
                      </a:xfrm>
                      <a:prstGeom prst="straightConnector1">
                        <a:avLst/>
                      </a:prstGeom>
                      <a:ln w="57150">
                        <a:solidFill>
                          <a:srgbClr val="7030A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9" name="Text Box 86"/>
                      <p:cNvSpPr txBox="1"/>
                      <p:nvPr/>
                    </p:nvSpPr>
                    <p:spPr>
                      <a:xfrm>
                        <a:off x="7709134" y="1493883"/>
                        <a:ext cx="1566739" cy="802148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132080" tIns="66040" rIns="132080" bIns="6604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1156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5B9BD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اَنا</a:t>
                        </a:r>
                        <a:r>
                          <a:rPr kumimoji="0" lang="fa-IR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 </a:t>
                        </a: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ذَهَـبْـ</a:t>
                        </a: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ت</a:t>
                        </a: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ُ</a:t>
                        </a:r>
                        <a:endPara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90" name="Group 89"/>
                      <p:cNvGrpSpPr/>
                      <p:nvPr/>
                    </p:nvGrpSpPr>
                    <p:grpSpPr>
                      <a:xfrm>
                        <a:off x="9120459" y="1170642"/>
                        <a:ext cx="1037909" cy="1192448"/>
                        <a:chOff x="14917" y="115693"/>
                        <a:chExt cx="301853" cy="322786"/>
                      </a:xfrm>
                    </p:grpSpPr>
                    <p:sp>
                      <p:nvSpPr>
                        <p:cNvPr id="91" name="Oval 90"/>
                        <p:cNvSpPr/>
                        <p:nvPr/>
                      </p:nvSpPr>
                      <p:spPr>
                        <a:xfrm>
                          <a:off x="90209" y="115693"/>
                          <a:ext cx="145163" cy="148961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2" name="Text Box 28"/>
                        <p:cNvSpPr txBox="1"/>
                        <p:nvPr/>
                      </p:nvSpPr>
                      <p:spPr>
                        <a:xfrm>
                          <a:off x="14917" y="126747"/>
                          <a:ext cx="301853" cy="311732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a-IR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_L4i_Nastaliq" panose="02020505000000020003" pitchFamily="18" charset="0"/>
                              <a:ea typeface="Calibri" panose="020F0502020204030204" pitchFamily="34" charset="0"/>
                              <a:cs typeface="2  Titr" panose="00000700000000000000" pitchFamily="2" charset="-78"/>
                            </a:rPr>
                            <a:t>13</a:t>
                          </a:r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Titr" panose="00000700000000000000" pitchFamily="2" charset="-78"/>
                          </a:endParaRPr>
                        </a:p>
                      </p:txBody>
                    </p:sp>
                  </p:grpSp>
                  <p:grpSp>
                    <p:nvGrpSpPr>
                      <p:cNvPr id="78" name="Group 77"/>
                      <p:cNvGrpSpPr/>
                      <p:nvPr/>
                    </p:nvGrpSpPr>
                    <p:grpSpPr>
                      <a:xfrm>
                        <a:off x="4826926" y="1379796"/>
                        <a:ext cx="3352298" cy="1550957"/>
                        <a:chOff x="4464062" y="117099"/>
                        <a:chExt cx="3352298" cy="1550957"/>
                      </a:xfrm>
                    </p:grpSpPr>
                    <p:grpSp>
                      <p:nvGrpSpPr>
                        <p:cNvPr id="79" name="Group 78"/>
                        <p:cNvGrpSpPr/>
                        <p:nvPr/>
                      </p:nvGrpSpPr>
                      <p:grpSpPr>
                        <a:xfrm>
                          <a:off x="4464062" y="117099"/>
                          <a:ext cx="3352298" cy="1550957"/>
                          <a:chOff x="7771846" y="1718482"/>
                          <a:chExt cx="1542768" cy="749182"/>
                        </a:xfrm>
                      </p:grpSpPr>
                      <p:grpSp>
                        <p:nvGrpSpPr>
                          <p:cNvPr id="82" name="Group 81"/>
                          <p:cNvGrpSpPr/>
                          <p:nvPr/>
                        </p:nvGrpSpPr>
                        <p:grpSpPr>
                          <a:xfrm>
                            <a:off x="7771846" y="1718482"/>
                            <a:ext cx="1542768" cy="749182"/>
                            <a:chOff x="7771846" y="1718482"/>
                            <a:chExt cx="1542768" cy="749182"/>
                          </a:xfrm>
                        </p:grpSpPr>
                        <p:sp>
                          <p:nvSpPr>
                            <p:cNvPr id="84" name="Text Box 86"/>
                            <p:cNvSpPr txBox="1"/>
                            <p:nvPr/>
                          </p:nvSpPr>
                          <p:spPr>
                            <a:xfrm>
                              <a:off x="7771846" y="1774244"/>
                              <a:ext cx="1542768" cy="693420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</p:spPr>
                          <p:txBody>
                            <a:bodyPr rot="0" spcFirstLastPara="0" vert="horz" wrap="square" lIns="132080" tIns="66040" rIns="132080" bIns="6604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rtl="1" eaLnBrk="1" fontAlgn="auto" latinLnBrk="0" hangingPunct="1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156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fa-IR" sz="32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2  Badr" panose="00000400000000000000" pitchFamily="2" charset="-78"/>
                                </a:rPr>
                                <a:t>اَنا</a:t>
                              </a:r>
                              <a:r>
                                <a:rPr kumimoji="0" lang="fa-IR" sz="32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2  Badr" panose="00000400000000000000" pitchFamily="2" charset="-78"/>
                                </a:rPr>
                                <a:t> </a:t>
                              </a:r>
                              <a:r>
                                <a:rPr kumimoji="0" lang="fa-IR" sz="32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2  Badr" panose="00000400000000000000" pitchFamily="2" charset="-78"/>
                                </a:rPr>
                                <a:t>أ</a:t>
                              </a:r>
                              <a:r>
                                <a:rPr kumimoji="0" lang="fa-IR" sz="32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2  Badr" panose="00000400000000000000" pitchFamily="2" charset="-78"/>
                                </a:rPr>
                                <a:t>ذهــب</a:t>
                              </a:r>
                              <a:endParaRPr kumimoji="0" lang="en-US" sz="32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5" name="Text Box 86"/>
                            <p:cNvSpPr txBox="1"/>
                            <p:nvPr/>
                          </p:nvSpPr>
                          <p:spPr>
                            <a:xfrm>
                              <a:off x="8519449" y="1718482"/>
                              <a:ext cx="229609" cy="272367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</p:spPr>
                          <p:txBody>
                            <a:bodyPr rot="0" spcFirstLastPara="0" vert="horz" wrap="square" lIns="132080" tIns="66040" rIns="132080" bIns="6604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rtl="1" eaLnBrk="1" fontAlgn="auto" latinLnBrk="0" hangingPunct="1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156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fa-IR" sz="32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2  Badr" panose="00000400000000000000" pitchFamily="2" charset="-78"/>
                                </a:rPr>
                                <a:t>ََ</a:t>
                              </a:r>
                              <a:endParaRPr kumimoji="0" lang="en-US" sz="32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" name="Text Box 86"/>
                          <p:cNvSpPr txBox="1"/>
                          <p:nvPr/>
                        </p:nvSpPr>
                        <p:spPr>
                          <a:xfrm>
                            <a:off x="8283560" y="1788865"/>
                            <a:ext cx="405353" cy="351179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132080" tIns="66040" rIns="132080" bIns="6604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1" eaLnBrk="1" fontAlgn="auto" latinLnBrk="0" hangingPunct="1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1156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fa-IR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2  Badr" panose="00000400000000000000" pitchFamily="2" charset="-78"/>
                              </a:rPr>
                              <a:t>ََ</a:t>
                            </a:r>
                            <a:endPara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0" name="TextBox 79"/>
                        <p:cNvSpPr txBox="1"/>
                        <p:nvPr/>
                      </p:nvSpPr>
                      <p:spPr>
                        <a:xfrm>
                          <a:off x="5263313" y="399026"/>
                          <a:ext cx="739317" cy="584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a-IR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ُ</a:t>
                          </a:r>
                          <a:endParaRPr kumimoji="0" lang="en-US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1" name="TextBox 80"/>
                        <p:cNvSpPr txBox="1"/>
                        <p:nvPr/>
                      </p:nvSpPr>
                      <p:spPr>
                        <a:xfrm>
                          <a:off x="5606646" y="257019"/>
                          <a:ext cx="1184857" cy="584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a-IR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ْ</a:t>
                          </a:r>
                          <a:endParaRPr kumimoji="0" lang="en-US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01" name="Group 100"/>
                  <p:cNvGrpSpPr/>
                  <p:nvPr/>
                </p:nvGrpSpPr>
                <p:grpSpPr>
                  <a:xfrm>
                    <a:off x="4574708" y="2385870"/>
                    <a:ext cx="2244025" cy="636612"/>
                    <a:chOff x="3561767" y="352862"/>
                    <a:chExt cx="4621138" cy="1391609"/>
                  </a:xfrm>
                </p:grpSpPr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3561767" y="420695"/>
                      <a:ext cx="4621138" cy="1323776"/>
                      <a:chOff x="7210595" y="3057725"/>
                      <a:chExt cx="1690441" cy="686082"/>
                    </a:xfrm>
                  </p:grpSpPr>
                  <p:sp>
                    <p:nvSpPr>
                      <p:cNvPr id="105" name="Text Box 80"/>
                      <p:cNvSpPr txBox="1"/>
                      <p:nvPr/>
                    </p:nvSpPr>
                    <p:spPr>
                      <a:xfrm>
                        <a:off x="7210595" y="3057725"/>
                        <a:ext cx="1690441" cy="686082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132080" tIns="66040" rIns="132080" bIns="6604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1156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5B9BD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اَنْتَ</a:t>
                        </a:r>
                        <a:r>
                          <a:rPr kumimoji="0" lang="fa-IR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 </a:t>
                        </a: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تَـ</a:t>
                        </a: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ذهـب</a:t>
                        </a:r>
                        <a:endPara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06" name="Text Box 86"/>
                      <p:cNvSpPr txBox="1"/>
                      <p:nvPr/>
                    </p:nvSpPr>
                    <p:spPr>
                      <a:xfrm>
                        <a:off x="7570128" y="3158679"/>
                        <a:ext cx="405353" cy="351179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132080" tIns="66040" rIns="132080" bIns="6604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1156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ََ</a:t>
                        </a:r>
                        <a:endPara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03" name="Text Box 80"/>
                    <p:cNvSpPr txBox="1"/>
                    <p:nvPr/>
                  </p:nvSpPr>
                  <p:spPr>
                    <a:xfrm>
                      <a:off x="4163423" y="615483"/>
                      <a:ext cx="825500" cy="71879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32080" tIns="66040" rIns="132080" bIns="6604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ُ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Text Box 80"/>
                    <p:cNvSpPr txBox="1"/>
                    <p:nvPr/>
                  </p:nvSpPr>
                  <p:spPr>
                    <a:xfrm>
                      <a:off x="5134232" y="352862"/>
                      <a:ext cx="929240" cy="592181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32080" tIns="66040" rIns="132080" bIns="6604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ْ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09" name="Group 108"/>
                  <p:cNvGrpSpPr/>
                  <p:nvPr/>
                </p:nvGrpSpPr>
                <p:grpSpPr>
                  <a:xfrm>
                    <a:off x="4574708" y="3316538"/>
                    <a:ext cx="1909558" cy="808196"/>
                    <a:chOff x="3519563" y="353962"/>
                    <a:chExt cx="4621136" cy="1404577"/>
                  </a:xfrm>
                </p:grpSpPr>
                <p:grpSp>
                  <p:nvGrpSpPr>
                    <p:cNvPr id="110" name="Group 109"/>
                    <p:cNvGrpSpPr/>
                    <p:nvPr/>
                  </p:nvGrpSpPr>
                  <p:grpSpPr>
                    <a:xfrm>
                      <a:off x="3519563" y="434761"/>
                      <a:ext cx="4621136" cy="1323778"/>
                      <a:chOff x="7210595" y="3057725"/>
                      <a:chExt cx="1690441" cy="686082"/>
                    </a:xfrm>
                  </p:grpSpPr>
                  <p:sp>
                    <p:nvSpPr>
                      <p:cNvPr id="113" name="Text Box 80"/>
                      <p:cNvSpPr txBox="1"/>
                      <p:nvPr/>
                    </p:nvSpPr>
                    <p:spPr>
                      <a:xfrm>
                        <a:off x="7210595" y="3057725"/>
                        <a:ext cx="1690441" cy="686082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132080" tIns="66040" rIns="132080" bIns="6604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1156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B9BD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اَنْتِ</a:t>
                        </a: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 تَـ</a:t>
                        </a: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ذهـب</a:t>
                        </a: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ینَ</a:t>
                        </a:r>
                        <a:endPara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4" name="Text Box 86"/>
                      <p:cNvSpPr txBox="1"/>
                      <p:nvPr/>
                    </p:nvSpPr>
                    <p:spPr>
                      <a:xfrm>
                        <a:off x="7600910" y="3071009"/>
                        <a:ext cx="405353" cy="351179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132080" tIns="66040" rIns="132080" bIns="6604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1156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ََ</a:t>
                        </a:r>
                        <a:endPara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12" name="Text Box 80"/>
                    <p:cNvSpPr txBox="1"/>
                    <p:nvPr/>
                  </p:nvSpPr>
                  <p:spPr>
                    <a:xfrm>
                      <a:off x="5176515" y="353962"/>
                      <a:ext cx="929240" cy="592181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32080" tIns="66040" rIns="132080" bIns="6604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ْ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9" name="Group 8"/>
              <p:cNvGrpSpPr/>
              <p:nvPr/>
            </p:nvGrpSpPr>
            <p:grpSpPr>
              <a:xfrm>
                <a:off x="9587622" y="4414676"/>
                <a:ext cx="3078282" cy="2097065"/>
                <a:chOff x="9587622" y="4537508"/>
                <a:chExt cx="3078282" cy="2097065"/>
              </a:xfrm>
            </p:grpSpPr>
            <p:sp>
              <p:nvSpPr>
                <p:cNvPr id="107" name="Text Box 120"/>
                <p:cNvSpPr txBox="1"/>
                <p:nvPr/>
              </p:nvSpPr>
              <p:spPr>
                <a:xfrm>
                  <a:off x="9587622" y="4870958"/>
                  <a:ext cx="3078282" cy="117051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EntezareZohoor B3" panose="00000700000000000000" pitchFamily="2" charset="-78"/>
                    </a:rPr>
                    <a:t>سوم </a:t>
                  </a:r>
                  <a:r>
                    <a:rPr kumimoji="0" lang="fa-IR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EntezareZohoor B3" panose="00000700000000000000" pitchFamily="2" charset="-78"/>
                    </a:rPr>
                    <a:t>شخص </a:t>
                  </a:r>
                  <a:endParaRPr kumimoji="0" lang="fa-IR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endParaRPr>
                </a:p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EntezareZohoor B3" panose="00000700000000000000" pitchFamily="2" charset="-78"/>
                    </a:rPr>
                    <a:t>مفرد</a:t>
                  </a: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Right Brace 107"/>
                <p:cNvSpPr/>
                <p:nvPr/>
              </p:nvSpPr>
              <p:spPr>
                <a:xfrm>
                  <a:off x="9698140" y="4537508"/>
                  <a:ext cx="480644" cy="2097065"/>
                </a:xfrm>
                <a:prstGeom prst="rightBrace">
                  <a:avLst>
                    <a:gd name="adj1" fmla="val 47715"/>
                    <a:gd name="adj2" fmla="val 49686"/>
                  </a:avLst>
                </a:prstGeom>
                <a:noFill/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132080" tIns="66040" rIns="132080" bIns="6604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5" name="Text Box 120"/>
              <p:cNvSpPr txBox="1"/>
              <p:nvPr/>
            </p:nvSpPr>
            <p:spPr>
              <a:xfrm>
                <a:off x="8658587" y="4305408"/>
                <a:ext cx="1574235" cy="73765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مذکر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Text Box 120"/>
              <p:cNvSpPr txBox="1"/>
              <p:nvPr/>
            </p:nvSpPr>
            <p:spPr>
              <a:xfrm>
                <a:off x="8650356" y="5802874"/>
                <a:ext cx="1435201" cy="74006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مونث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7844277" y="4117028"/>
                <a:ext cx="1324611" cy="1348091"/>
                <a:chOff x="8697" y="115693"/>
                <a:chExt cx="301853" cy="322786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90209" y="115693"/>
                  <a:ext cx="145163" cy="148961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Text Box 28"/>
                <p:cNvSpPr txBox="1"/>
                <p:nvPr/>
              </p:nvSpPr>
              <p:spPr>
                <a:xfrm>
                  <a:off x="8697" y="126747"/>
                  <a:ext cx="301853" cy="31173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2  Titr" panose="00000700000000000000" pitchFamily="2" charset="-78"/>
                    </a:rPr>
                    <a:t>1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Titr" panose="00000700000000000000" pitchFamily="2" charset="-78"/>
                  </a:endParaRPr>
                </a:p>
              </p:txBody>
            </p:sp>
          </p:grpSp>
          <p:cxnSp>
            <p:nvCxnSpPr>
              <p:cNvPr id="123" name="Straight Arrow Connector 122"/>
              <p:cNvCxnSpPr/>
              <p:nvPr/>
            </p:nvCxnSpPr>
            <p:spPr>
              <a:xfrm flipH="1" flipV="1">
                <a:off x="8119229" y="4835150"/>
                <a:ext cx="720080" cy="1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 Box 83"/>
              <p:cNvSpPr txBox="1"/>
              <p:nvPr/>
            </p:nvSpPr>
            <p:spPr>
              <a:xfrm>
                <a:off x="5943887" y="4314359"/>
                <a:ext cx="2516355" cy="104158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4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هُوَ</a:t>
                </a:r>
                <a:r>
                  <a:rPr kumimoji="0" lang="fa-IR" sz="4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 </a:t>
                </a:r>
                <a:r>
                  <a:rPr kumimoji="0" lang="fa-IR" sz="4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ذَهَـبَ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5" name="Straight Arrow Connector 124"/>
              <p:cNvCxnSpPr/>
              <p:nvPr/>
            </p:nvCxnSpPr>
            <p:spPr>
              <a:xfrm flipH="1" flipV="1">
                <a:off x="5787939" y="4835150"/>
                <a:ext cx="587378" cy="0"/>
              </a:xfrm>
              <a:prstGeom prst="straightConnector1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6" name="Group 125"/>
              <p:cNvGrpSpPr/>
              <p:nvPr/>
            </p:nvGrpSpPr>
            <p:grpSpPr>
              <a:xfrm>
                <a:off x="1646712" y="3894382"/>
                <a:ext cx="4621137" cy="1387890"/>
                <a:chOff x="3561766" y="356580"/>
                <a:chExt cx="4621137" cy="1387890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3561766" y="420694"/>
                  <a:ext cx="4621137" cy="1323776"/>
                  <a:chOff x="7210595" y="3057725"/>
                  <a:chExt cx="1690441" cy="686082"/>
                </a:xfrm>
              </p:grpSpPr>
              <p:sp>
                <p:nvSpPr>
                  <p:cNvPr id="130" name="Text Box 80"/>
                  <p:cNvSpPr txBox="1"/>
                  <p:nvPr/>
                </p:nvSpPr>
                <p:spPr>
                  <a:xfrm>
                    <a:off x="7210595" y="3057725"/>
                    <a:ext cx="1690441" cy="686082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8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هُوَ</a:t>
                    </a:r>
                    <a:r>
                      <a:rPr kumimoji="0" lang="fa-IR" sz="8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 یَـ</a:t>
                    </a:r>
                    <a:r>
                      <a:rPr kumimoji="0" lang="fa-IR" sz="8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ذهـب</a:t>
                    </a:r>
                    <a:endParaRPr kumimoji="0" lang="en-US" sz="6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" name="Text Box 86"/>
                  <p:cNvSpPr txBox="1"/>
                  <p:nvPr/>
                </p:nvSpPr>
                <p:spPr>
                  <a:xfrm>
                    <a:off x="7508046" y="3070247"/>
                    <a:ext cx="405353" cy="35117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1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ََ</a:t>
                    </a:r>
                    <a:endParaRPr kumimoji="0" lang="en-US" sz="11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8" name="Text Box 80"/>
                <p:cNvSpPr txBox="1"/>
                <p:nvPr/>
              </p:nvSpPr>
              <p:spPr>
                <a:xfrm>
                  <a:off x="3857104" y="648465"/>
                  <a:ext cx="825500" cy="71878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ُ</a:t>
                  </a:r>
                  <a:endPara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Text Box 80"/>
                <p:cNvSpPr txBox="1"/>
                <p:nvPr/>
              </p:nvSpPr>
              <p:spPr>
                <a:xfrm>
                  <a:off x="5085004" y="356580"/>
                  <a:ext cx="929239" cy="59218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ْ</a:t>
                  </a:r>
                  <a:endPara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32" name="Straight Arrow Connector 131"/>
            <p:cNvCxnSpPr/>
            <p:nvPr/>
          </p:nvCxnSpPr>
          <p:spPr>
            <a:xfrm flipH="1" flipV="1">
              <a:off x="8115975" y="6276753"/>
              <a:ext cx="720080" cy="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 Box 83"/>
            <p:cNvSpPr txBox="1"/>
            <p:nvPr/>
          </p:nvSpPr>
          <p:spPr>
            <a:xfrm>
              <a:off x="5780957" y="5754998"/>
              <a:ext cx="2516355" cy="10415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هِیَ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ذَهَـبَـ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ـتْ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7794333" y="5509035"/>
              <a:ext cx="1458237" cy="1426251"/>
              <a:chOff x="14917" y="115693"/>
              <a:chExt cx="301853" cy="322786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Text Box 28"/>
              <p:cNvSpPr txBox="1"/>
              <p:nvPr/>
            </p:nvSpPr>
            <p:spPr>
              <a:xfrm>
                <a:off x="14917" y="12674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4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cxnSp>
          <p:nvCxnSpPr>
            <p:cNvPr id="137" name="Straight Arrow Connector 136"/>
            <p:cNvCxnSpPr/>
            <p:nvPr/>
          </p:nvCxnSpPr>
          <p:spPr>
            <a:xfrm flipH="1" flipV="1">
              <a:off x="5293377" y="6247898"/>
              <a:ext cx="587378" cy="0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/>
            <p:nvPr/>
          </p:nvGrpSpPr>
          <p:grpSpPr>
            <a:xfrm>
              <a:off x="1081846" y="5273151"/>
              <a:ext cx="4621137" cy="1387890"/>
              <a:chOff x="3561766" y="356580"/>
              <a:chExt cx="4621137" cy="1387890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3561766" y="420694"/>
                <a:ext cx="4621137" cy="1323776"/>
                <a:chOff x="7210595" y="3057725"/>
                <a:chExt cx="1690441" cy="686082"/>
              </a:xfrm>
            </p:grpSpPr>
            <p:sp>
              <p:nvSpPr>
                <p:cNvPr id="142" name="Text Box 80"/>
                <p:cNvSpPr txBox="1"/>
                <p:nvPr/>
              </p:nvSpPr>
              <p:spPr>
                <a:xfrm>
                  <a:off x="7210595" y="3057725"/>
                  <a:ext cx="1690441" cy="68608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هِیَ</a:t>
                  </a: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 </a:t>
                  </a:r>
                  <a:r>
                    <a:rPr kumimoji="0" lang="fa-IR" sz="8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ت</a:t>
                  </a: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َـ</a:t>
                  </a: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ذهـب</a:t>
                  </a:r>
                  <a:endPara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" name="Text Box 86"/>
                <p:cNvSpPr txBox="1"/>
                <p:nvPr/>
              </p:nvSpPr>
              <p:spPr>
                <a:xfrm>
                  <a:off x="7508046" y="3070247"/>
                  <a:ext cx="405353" cy="35117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1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1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0" name="Text Box 80"/>
              <p:cNvSpPr txBox="1"/>
              <p:nvPr/>
            </p:nvSpPr>
            <p:spPr>
              <a:xfrm>
                <a:off x="3857104" y="648465"/>
                <a:ext cx="825500" cy="71878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ُ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Text Box 80"/>
              <p:cNvSpPr txBox="1"/>
              <p:nvPr/>
            </p:nvSpPr>
            <p:spPr>
              <a:xfrm>
                <a:off x="5085004" y="356580"/>
                <a:ext cx="929239" cy="5921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ْ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5" name="Text Box 120"/>
          <p:cNvSpPr txBox="1"/>
          <p:nvPr/>
        </p:nvSpPr>
        <p:spPr>
          <a:xfrm>
            <a:off x="2729367" y="1122994"/>
            <a:ext cx="2896626" cy="8911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rPr>
              <a:t>اول شخص جمع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 Box 118"/>
          <p:cNvSpPr txBox="1"/>
          <p:nvPr/>
        </p:nvSpPr>
        <p:spPr>
          <a:xfrm>
            <a:off x="2987703" y="1824278"/>
            <a:ext cx="2251457" cy="44363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rPr>
              <a:t>مشترک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rPr>
              <a:t>بین مذکر و مونث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 Box 118"/>
          <p:cNvSpPr txBox="1"/>
          <p:nvPr/>
        </p:nvSpPr>
        <p:spPr>
          <a:xfrm>
            <a:off x="2960078" y="2170724"/>
            <a:ext cx="2251457" cy="44363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rPr>
              <a:t>مشترک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rPr>
              <a:t>بین 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rPr>
              <a:t>مثنی و جمع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8" name="Straight Arrow Connector 147"/>
          <p:cNvCxnSpPr/>
          <p:nvPr/>
        </p:nvCxnSpPr>
        <p:spPr>
          <a:xfrm flipH="1" flipV="1">
            <a:off x="2139750" y="1617216"/>
            <a:ext cx="627800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/>
          <p:cNvGrpSpPr/>
          <p:nvPr/>
        </p:nvGrpSpPr>
        <p:grpSpPr>
          <a:xfrm>
            <a:off x="1790593" y="880887"/>
            <a:ext cx="1458237" cy="1426251"/>
            <a:chOff x="14917" y="115693"/>
            <a:chExt cx="301853" cy="322786"/>
          </a:xfrm>
        </p:grpSpPr>
        <p:sp>
          <p:nvSpPr>
            <p:cNvPr id="150" name="Oval 149"/>
            <p:cNvSpPr/>
            <p:nvPr/>
          </p:nvSpPr>
          <p:spPr>
            <a:xfrm>
              <a:off x="90209" y="115693"/>
              <a:ext cx="145163" cy="14896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Text Box 28"/>
            <p:cNvSpPr txBox="1"/>
            <p:nvPr/>
          </p:nvSpPr>
          <p:spPr>
            <a:xfrm>
              <a:off x="14917" y="126747"/>
              <a:ext cx="301853" cy="31173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2  Titr" panose="00000700000000000000" pitchFamily="2" charset="-78"/>
                </a:rPr>
                <a:t>14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endParaRPr>
            </a:p>
          </p:txBody>
        </p:sp>
      </p:grpSp>
      <p:sp>
        <p:nvSpPr>
          <p:cNvPr id="152" name="Text Box 83"/>
          <p:cNvSpPr txBox="1"/>
          <p:nvPr/>
        </p:nvSpPr>
        <p:spPr>
          <a:xfrm>
            <a:off x="-156377" y="1088891"/>
            <a:ext cx="2516355" cy="104158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نَحْنُ</a:t>
            </a:r>
            <a:r>
              <a:rPr kumimoji="0" lang="fa-IR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 </a:t>
            </a:r>
            <a:r>
              <a:rPr kumimoji="0" lang="fa-I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ذَهَـبْـ</a:t>
            </a:r>
            <a:r>
              <a:rPr kumimoji="0" lang="fa-IR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نا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3" name="Straight Arrow Connector 152"/>
          <p:cNvCxnSpPr/>
          <p:nvPr/>
        </p:nvCxnSpPr>
        <p:spPr>
          <a:xfrm flipH="1">
            <a:off x="1139477" y="1847137"/>
            <a:ext cx="5559" cy="70939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/>
          <p:cNvGrpSpPr/>
          <p:nvPr/>
        </p:nvGrpSpPr>
        <p:grpSpPr>
          <a:xfrm>
            <a:off x="-351216" y="2531565"/>
            <a:ext cx="4621137" cy="1387890"/>
            <a:chOff x="3561766" y="356580"/>
            <a:chExt cx="4621137" cy="1387890"/>
          </a:xfrm>
        </p:grpSpPr>
        <p:grpSp>
          <p:nvGrpSpPr>
            <p:cNvPr id="155" name="Group 154"/>
            <p:cNvGrpSpPr/>
            <p:nvPr/>
          </p:nvGrpSpPr>
          <p:grpSpPr>
            <a:xfrm>
              <a:off x="3561766" y="420694"/>
              <a:ext cx="4621137" cy="1323776"/>
              <a:chOff x="7210595" y="3057725"/>
              <a:chExt cx="1690441" cy="686082"/>
            </a:xfrm>
          </p:grpSpPr>
          <p:sp>
            <p:nvSpPr>
              <p:cNvPr id="158" name="Text Box 80"/>
              <p:cNvSpPr txBox="1"/>
              <p:nvPr/>
            </p:nvSpPr>
            <p:spPr>
              <a:xfrm>
                <a:off x="7210595" y="3057725"/>
                <a:ext cx="1690441" cy="68608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نَحْنُ</a:t>
                </a: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 </a:t>
                </a:r>
                <a:r>
                  <a:rPr kumimoji="0" lang="fa-IR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ن</a:t>
                </a: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َـ</a:t>
                </a: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ذهـب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Text Box 86"/>
              <p:cNvSpPr txBox="1"/>
              <p:nvPr/>
            </p:nvSpPr>
            <p:spPr>
              <a:xfrm>
                <a:off x="7508046" y="3070247"/>
                <a:ext cx="405353" cy="3511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15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ََ</a:t>
                </a:r>
                <a:endParaRPr kumimoji="0" lang="en-US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6" name="Text Box 80"/>
            <p:cNvSpPr txBox="1"/>
            <p:nvPr/>
          </p:nvSpPr>
          <p:spPr>
            <a:xfrm>
              <a:off x="3857104" y="648465"/>
              <a:ext cx="825500" cy="71878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Text Box 80"/>
            <p:cNvSpPr txBox="1"/>
            <p:nvPr/>
          </p:nvSpPr>
          <p:spPr>
            <a:xfrm>
              <a:off x="5085004" y="356580"/>
              <a:ext cx="929239" cy="5921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1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47" grpId="0"/>
      <p:bldP spid="1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6"/>
          <p:cNvSpPr txBox="1"/>
          <p:nvPr/>
        </p:nvSpPr>
        <p:spPr>
          <a:xfrm>
            <a:off x="9845118" y="2082130"/>
            <a:ext cx="2102026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جَـعَـلَ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86"/>
          <p:cNvSpPr txBox="1"/>
          <p:nvPr/>
        </p:nvSpPr>
        <p:spPr>
          <a:xfrm>
            <a:off x="5245272" y="2058946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ـجـعـل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86"/>
          <p:cNvSpPr txBox="1"/>
          <p:nvPr/>
        </p:nvSpPr>
        <p:spPr>
          <a:xfrm>
            <a:off x="5717766" y="2012034"/>
            <a:ext cx="880796" cy="7270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ََ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812050" y="2144727"/>
            <a:ext cx="1231604" cy="1118809"/>
            <a:chOff x="8980342" y="4156231"/>
            <a:chExt cx="1231604" cy="1118809"/>
          </a:xfrm>
        </p:grpSpPr>
        <p:sp>
          <p:nvSpPr>
            <p:cNvPr id="31" name="Text Box 86"/>
            <p:cNvSpPr txBox="1"/>
            <p:nvPr/>
          </p:nvSpPr>
          <p:spPr>
            <a:xfrm>
              <a:off x="8980342" y="4187312"/>
              <a:ext cx="1231604" cy="10877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ـــ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86"/>
            <p:cNvSpPr txBox="1"/>
            <p:nvPr/>
          </p:nvSpPr>
          <p:spPr>
            <a:xfrm>
              <a:off x="9311384" y="4156231"/>
              <a:ext cx="284760" cy="5508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ََ</a:t>
              </a:r>
              <a:endPara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297405" y="2188789"/>
            <a:ext cx="801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ْ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09157" y="2153942"/>
            <a:ext cx="776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ُ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86"/>
          <p:cNvSpPr txBox="1"/>
          <p:nvPr/>
        </p:nvSpPr>
        <p:spPr>
          <a:xfrm>
            <a:off x="9605901" y="3687906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ضَـرَبَ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507688" y="5202321"/>
            <a:ext cx="1367084" cy="1731560"/>
            <a:chOff x="8281219" y="4385860"/>
            <a:chExt cx="1367084" cy="1731560"/>
          </a:xfrm>
        </p:grpSpPr>
        <p:sp>
          <p:nvSpPr>
            <p:cNvPr id="43" name="Text Box 86"/>
            <p:cNvSpPr txBox="1"/>
            <p:nvPr/>
          </p:nvSpPr>
          <p:spPr>
            <a:xfrm>
              <a:off x="8416699" y="4385860"/>
              <a:ext cx="1231604" cy="10877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ـــ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81219" y="4547760"/>
              <a:ext cx="11848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774076" y="3670664"/>
            <a:ext cx="1231604" cy="1175688"/>
            <a:chOff x="9059572" y="3531417"/>
            <a:chExt cx="1231604" cy="1175688"/>
          </a:xfrm>
        </p:grpSpPr>
        <p:sp>
          <p:nvSpPr>
            <p:cNvPr id="48" name="Text Box 86"/>
            <p:cNvSpPr txBox="1"/>
            <p:nvPr/>
          </p:nvSpPr>
          <p:spPr>
            <a:xfrm>
              <a:off x="9059572" y="3531417"/>
              <a:ext cx="1231604" cy="10877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ـــ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Box 86"/>
            <p:cNvSpPr txBox="1"/>
            <p:nvPr/>
          </p:nvSpPr>
          <p:spPr>
            <a:xfrm>
              <a:off x="9311384" y="4156231"/>
              <a:ext cx="284760" cy="5508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ََ</a:t>
              </a:r>
              <a:endPara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 Box 86"/>
          <p:cNvSpPr txBox="1"/>
          <p:nvPr/>
        </p:nvSpPr>
        <p:spPr>
          <a:xfrm>
            <a:off x="5059026" y="3610171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ـضـرب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01399" y="3670664"/>
            <a:ext cx="801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ْ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65461" y="3761876"/>
            <a:ext cx="776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ُ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86"/>
          <p:cNvSpPr txBox="1"/>
          <p:nvPr/>
        </p:nvSpPr>
        <p:spPr>
          <a:xfrm>
            <a:off x="5867622" y="4414171"/>
            <a:ext cx="284760" cy="5508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ََ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Box 86"/>
          <p:cNvSpPr txBox="1"/>
          <p:nvPr/>
        </p:nvSpPr>
        <p:spPr>
          <a:xfrm>
            <a:off x="9614005" y="5165520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کَـتَـبَ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 Box 86"/>
          <p:cNvSpPr txBox="1"/>
          <p:nvPr/>
        </p:nvSpPr>
        <p:spPr>
          <a:xfrm>
            <a:off x="5125769" y="5156214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ـکـتـب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74415" y="5186037"/>
            <a:ext cx="801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ْ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78857" y="5310176"/>
            <a:ext cx="776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ُ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30437" y="5231453"/>
            <a:ext cx="1184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ُ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713517" y="187425"/>
            <a:ext cx="9520787" cy="1501507"/>
            <a:chOff x="2713517" y="187425"/>
            <a:chExt cx="9520787" cy="1501507"/>
          </a:xfrm>
        </p:grpSpPr>
        <p:grpSp>
          <p:nvGrpSpPr>
            <p:cNvPr id="46" name="Group 45"/>
            <p:cNvGrpSpPr/>
            <p:nvPr/>
          </p:nvGrpSpPr>
          <p:grpSpPr>
            <a:xfrm>
              <a:off x="4340638" y="187425"/>
              <a:ext cx="7893666" cy="1501507"/>
              <a:chOff x="4257003" y="556622"/>
              <a:chExt cx="7893666" cy="150150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8341170" y="611488"/>
                <a:ext cx="3809499" cy="1435519"/>
                <a:chOff x="8213633" y="575284"/>
                <a:chExt cx="3809499" cy="1435519"/>
              </a:xfrm>
            </p:grpSpPr>
            <p:sp>
              <p:nvSpPr>
                <p:cNvPr id="17" name="Text Box 86"/>
                <p:cNvSpPr txBox="1"/>
                <p:nvPr/>
              </p:nvSpPr>
              <p:spPr>
                <a:xfrm>
                  <a:off x="8213633" y="575284"/>
                  <a:ext cx="3809499" cy="143551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ذَهـَـبَ </a:t>
                  </a:r>
                  <a:r>
                    <a:rPr kumimoji="0" lang="fa-IR" sz="5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ـــ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Text Box 86"/>
                <p:cNvSpPr txBox="1"/>
                <p:nvPr/>
              </p:nvSpPr>
              <p:spPr>
                <a:xfrm>
                  <a:off x="8431056" y="626969"/>
                  <a:ext cx="880796" cy="72701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3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1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257003" y="556622"/>
                <a:ext cx="4341279" cy="1501507"/>
                <a:chOff x="3328535" y="218560"/>
                <a:chExt cx="4341279" cy="1501507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3585645" y="273427"/>
                  <a:ext cx="4084169" cy="1435519"/>
                  <a:chOff x="7367588" y="1793995"/>
                  <a:chExt cx="1879584" cy="693420"/>
                </a:xfrm>
              </p:grpSpPr>
              <p:sp>
                <p:nvSpPr>
                  <p:cNvPr id="6" name="Text Box 86"/>
                  <p:cNvSpPr txBox="1"/>
                  <p:nvPr/>
                </p:nvSpPr>
                <p:spPr>
                  <a:xfrm>
                    <a:off x="7367588" y="1793995"/>
                    <a:ext cx="1879584" cy="69342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نَحْنُ</a:t>
                    </a: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 </a:t>
                    </a:r>
                    <a:r>
                      <a:rPr kumimoji="0" lang="fa-IR" sz="7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ن</a:t>
                    </a: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َـ</a:t>
                    </a: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ذهــب</a:t>
                    </a:r>
                    <a:endParaRPr kumimoji="0" lang="en-US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" name="Text Box 86"/>
                  <p:cNvSpPr txBox="1"/>
                  <p:nvPr/>
                </p:nvSpPr>
                <p:spPr>
                  <a:xfrm>
                    <a:off x="7784411" y="1818961"/>
                    <a:ext cx="405353" cy="35117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9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ََ</a:t>
                    </a:r>
                    <a:endParaRPr kumimoji="0" lang="en-US" sz="9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3328535" y="519738"/>
                  <a:ext cx="118485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ُ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906745" y="218560"/>
                  <a:ext cx="118485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ْ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2713517" y="569233"/>
              <a:ext cx="19628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 Yekan" panose="00000400000000000000" pitchFamily="2" charset="-78"/>
                </a:rPr>
                <a:t>می رویم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918953" y="2453919"/>
            <a:ext cx="2809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قرار می دهیم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516300" y="3941535"/>
            <a:ext cx="267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می زنیم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79730" y="5345073"/>
            <a:ext cx="267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می نویسیم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55" name="Text Box 86"/>
          <p:cNvSpPr txBox="1"/>
          <p:nvPr/>
        </p:nvSpPr>
        <p:spPr>
          <a:xfrm>
            <a:off x="6241665" y="5146129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ن</a:t>
            </a: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َـ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Box 86"/>
          <p:cNvSpPr txBox="1"/>
          <p:nvPr/>
        </p:nvSpPr>
        <p:spPr>
          <a:xfrm>
            <a:off x="6309709" y="2055489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ن</a:t>
            </a: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َـ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Box 86"/>
          <p:cNvSpPr txBox="1"/>
          <p:nvPr/>
        </p:nvSpPr>
        <p:spPr>
          <a:xfrm>
            <a:off x="6274075" y="3599050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ن</a:t>
            </a: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َـ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Box 86"/>
          <p:cNvSpPr txBox="1"/>
          <p:nvPr/>
        </p:nvSpPr>
        <p:spPr>
          <a:xfrm>
            <a:off x="7673858" y="2097732"/>
            <a:ext cx="1260601" cy="115745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نَحْنُ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Box 86"/>
          <p:cNvSpPr txBox="1"/>
          <p:nvPr/>
        </p:nvSpPr>
        <p:spPr>
          <a:xfrm>
            <a:off x="7578986" y="3631282"/>
            <a:ext cx="1260601" cy="115745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نَحْنُ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 Box 86"/>
          <p:cNvSpPr txBox="1"/>
          <p:nvPr/>
        </p:nvSpPr>
        <p:spPr>
          <a:xfrm>
            <a:off x="7551449" y="5181268"/>
            <a:ext cx="1260601" cy="115745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نَحْنُ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8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4" grpId="0"/>
      <p:bldP spid="39" grpId="0"/>
      <p:bldP spid="40" grpId="0"/>
      <p:bldP spid="41" grpId="0"/>
      <p:bldP spid="54" grpId="0"/>
      <p:bldP spid="56" grpId="0"/>
      <p:bldP spid="57" grpId="0"/>
      <p:bldP spid="58" grpId="0"/>
      <p:bldP spid="60" grpId="0"/>
      <p:bldP spid="65" grpId="0"/>
      <p:bldP spid="67" grpId="0"/>
      <p:bldP spid="68" grpId="0"/>
      <p:bldP spid="71" grpId="0"/>
      <p:bldP spid="74" grpId="0"/>
      <p:bldP spid="75" grpId="0"/>
      <p:bldP spid="76" grpId="0"/>
      <p:bldP spid="55" grpId="0"/>
      <p:bldP spid="66" grpId="0"/>
      <p:bldP spid="69" grpId="0"/>
      <p:bldP spid="70" grpId="0"/>
      <p:bldP spid="73" grpId="0"/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51216" y="152729"/>
            <a:ext cx="13017120" cy="6782557"/>
            <a:chOff x="-351216" y="152729"/>
            <a:chExt cx="13017120" cy="6782557"/>
          </a:xfrm>
        </p:grpSpPr>
        <p:grpSp>
          <p:nvGrpSpPr>
            <p:cNvPr id="5" name="Group 4"/>
            <p:cNvGrpSpPr/>
            <p:nvPr/>
          </p:nvGrpSpPr>
          <p:grpSpPr>
            <a:xfrm>
              <a:off x="461201" y="152729"/>
              <a:ext cx="12204703" cy="6782557"/>
              <a:chOff x="461201" y="152729"/>
              <a:chExt cx="12204703" cy="678255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461201" y="152729"/>
                <a:ext cx="12204703" cy="6390212"/>
                <a:chOff x="461201" y="152729"/>
                <a:chExt cx="12204703" cy="6390212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461201" y="152729"/>
                  <a:ext cx="11831410" cy="3996853"/>
                  <a:chOff x="461201" y="152729"/>
                  <a:chExt cx="11831410" cy="3996853"/>
                </a:xfrm>
              </p:grpSpPr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8280902" y="152729"/>
                    <a:ext cx="3540052" cy="701464"/>
                    <a:chOff x="7847795" y="327909"/>
                    <a:chExt cx="3540052" cy="701464"/>
                  </a:xfrm>
                </p:grpSpPr>
                <p:grpSp>
                  <p:nvGrpSpPr>
                    <p:cNvPr id="97" name="Group 96"/>
                    <p:cNvGrpSpPr/>
                    <p:nvPr/>
                  </p:nvGrpSpPr>
                  <p:grpSpPr>
                    <a:xfrm>
                      <a:off x="9374416" y="455888"/>
                      <a:ext cx="2013431" cy="573485"/>
                      <a:chOff x="8906224" y="941693"/>
                      <a:chExt cx="2013431" cy="573485"/>
                    </a:xfrm>
                  </p:grpSpPr>
                  <p:sp>
                    <p:nvSpPr>
                      <p:cNvPr id="99" name="Rounded Rectangle 98"/>
                      <p:cNvSpPr/>
                      <p:nvPr/>
                    </p:nvSpPr>
                    <p:spPr>
                      <a:xfrm>
                        <a:off x="8936829" y="941693"/>
                        <a:ext cx="1918390" cy="573485"/>
                      </a:xfrm>
                      <a:prstGeom prst="round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0" name="Text Box 1"/>
                      <p:cNvSpPr txBox="1"/>
                      <p:nvPr/>
                    </p:nvSpPr>
                    <p:spPr>
                      <a:xfrm>
                        <a:off x="8906224" y="958330"/>
                        <a:ext cx="2013431" cy="54898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176107" tIns="88053" rIns="176107" bIns="88053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1541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2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_L4i_Nastaliq" panose="02020505000000020003" pitchFamily="18" charset="0"/>
                            <a:ea typeface="Calibri" panose="020F0502020204030204" pitchFamily="34" charset="0"/>
                            <a:cs typeface="2  Bardiya" panose="00000400000000000000" pitchFamily="2" charset="-78"/>
                          </a:rPr>
                          <a:t>صرف </a:t>
                        </a:r>
                        <a:r>
                          <a:rPr kumimoji="0" lang="fa-IR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_L4i_Nastaliq" panose="02020505000000020003" pitchFamily="18" charset="0"/>
                            <a:ea typeface="Calibri" panose="020F0502020204030204" pitchFamily="34" charset="0"/>
                            <a:cs typeface="2  Bardiya" panose="00000400000000000000" pitchFamily="2" charset="-78"/>
                          </a:rPr>
                          <a:t>فعل ماضی</a:t>
                        </a:r>
                        <a:endPara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2  Bardiya" panose="00000400000000000000" pitchFamily="2" charset="-78"/>
                        </a:endParaRPr>
                      </a:p>
                    </p:txBody>
                  </p:sp>
                </p:grpSp>
                <p:sp>
                  <p:nvSpPr>
                    <p:cNvPr id="98" name="Text Box 80"/>
                    <p:cNvSpPr txBox="1"/>
                    <p:nvPr/>
                  </p:nvSpPr>
                  <p:spPr>
                    <a:xfrm>
                      <a:off x="7847795" y="327909"/>
                      <a:ext cx="1494698" cy="664044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32080" tIns="66040" rIns="132080" bIns="6604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B Sahar" panose="00000400000000000000" pitchFamily="2" charset="-78"/>
                        </a:rPr>
                        <a:t>جدید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B Sahar" panose="00000400000000000000" pitchFamily="2" charset="-78"/>
                      </a:endParaRPr>
                    </a:p>
                  </p:txBody>
                </p:sp>
              </p:grpSp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461201" y="152729"/>
                    <a:ext cx="3274882" cy="705859"/>
                    <a:chOff x="1715716" y="341310"/>
                    <a:chExt cx="3274882" cy="705859"/>
                  </a:xfrm>
                </p:grpSpPr>
                <p:grpSp>
                  <p:nvGrpSpPr>
                    <p:cNvPr id="93" name="Group 92"/>
                    <p:cNvGrpSpPr/>
                    <p:nvPr/>
                  </p:nvGrpSpPr>
                  <p:grpSpPr>
                    <a:xfrm>
                      <a:off x="2977167" y="473684"/>
                      <a:ext cx="2013431" cy="573485"/>
                      <a:chOff x="8906224" y="941693"/>
                      <a:chExt cx="2013431" cy="573485"/>
                    </a:xfrm>
                  </p:grpSpPr>
                  <p:sp>
                    <p:nvSpPr>
                      <p:cNvPr id="95" name="Rounded Rectangle 94"/>
                      <p:cNvSpPr/>
                      <p:nvPr/>
                    </p:nvSpPr>
                    <p:spPr>
                      <a:xfrm>
                        <a:off x="8936829" y="941693"/>
                        <a:ext cx="1918390" cy="573485"/>
                      </a:xfrm>
                      <a:prstGeom prst="round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6" name="Text Box 1"/>
                      <p:cNvSpPr txBox="1"/>
                      <p:nvPr/>
                    </p:nvSpPr>
                    <p:spPr>
                      <a:xfrm>
                        <a:off x="8906224" y="958330"/>
                        <a:ext cx="2013431" cy="54898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176107" tIns="88053" rIns="176107" bIns="88053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1541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2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_L4i_Nastaliq" panose="02020505000000020003" pitchFamily="18" charset="0"/>
                            <a:ea typeface="Calibri" panose="020F0502020204030204" pitchFamily="34" charset="0"/>
                            <a:cs typeface="2  Bardiya" panose="00000400000000000000" pitchFamily="2" charset="-78"/>
                          </a:rPr>
                          <a:t>صرف </a:t>
                        </a:r>
                        <a:r>
                          <a:rPr kumimoji="0" lang="fa-IR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_L4i_Nastaliq" panose="02020505000000020003" pitchFamily="18" charset="0"/>
                            <a:ea typeface="Calibri" panose="020F0502020204030204" pitchFamily="34" charset="0"/>
                            <a:cs typeface="2  Bardiya" panose="00000400000000000000" pitchFamily="2" charset="-78"/>
                          </a:rPr>
                          <a:t>فعل </a:t>
                        </a:r>
                        <a:r>
                          <a:rPr kumimoji="0" lang="fa-IR" sz="2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_L4i_Nastaliq" panose="02020505000000020003" pitchFamily="18" charset="0"/>
                            <a:ea typeface="Calibri" panose="020F0502020204030204" pitchFamily="34" charset="0"/>
                            <a:cs typeface="2  Bardiya" panose="00000400000000000000" pitchFamily="2" charset="-78"/>
                          </a:rPr>
                          <a:t>مضارع</a:t>
                        </a:r>
                        <a:endPara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2  Bardiya" panose="00000400000000000000" pitchFamily="2" charset="-78"/>
                        </a:endParaRPr>
                      </a:p>
                    </p:txBody>
                  </p:sp>
                </p:grpSp>
                <p:sp>
                  <p:nvSpPr>
                    <p:cNvPr id="94" name="Text Box 80"/>
                    <p:cNvSpPr txBox="1"/>
                    <p:nvPr/>
                  </p:nvSpPr>
                  <p:spPr>
                    <a:xfrm>
                      <a:off x="1715716" y="341310"/>
                      <a:ext cx="1494698" cy="664044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32080" tIns="66040" rIns="132080" bIns="6604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B Sahar" panose="00000400000000000000" pitchFamily="2" charset="-78"/>
                        </a:rPr>
                        <a:t>جدید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B Sahar" panose="00000400000000000000" pitchFamily="2" charset="-78"/>
                      </a:endParaRPr>
                    </a:p>
                  </p:txBody>
                </p:sp>
              </p:grpSp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4665927" y="958987"/>
                    <a:ext cx="7626684" cy="3190595"/>
                    <a:chOff x="4574708" y="1122149"/>
                    <a:chExt cx="7626684" cy="3190595"/>
                  </a:xfrm>
                </p:grpSpPr>
                <p:sp>
                  <p:nvSpPr>
                    <p:cNvPr id="235" name="Text Box 120"/>
                    <p:cNvSpPr txBox="1"/>
                    <p:nvPr/>
                  </p:nvSpPr>
                  <p:spPr>
                    <a:xfrm>
                      <a:off x="9196184" y="3356896"/>
                      <a:ext cx="1312649" cy="80889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EntezareZohoor B3" panose="00000700000000000000" pitchFamily="2" charset="-78"/>
                        </a:rPr>
                        <a:t>مونث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9" name="Text Box 83"/>
                    <p:cNvSpPr txBox="1"/>
                    <p:nvPr/>
                  </p:nvSpPr>
                  <p:spPr>
                    <a:xfrm>
                      <a:off x="6979010" y="3351025"/>
                      <a:ext cx="1757861" cy="836617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32080" tIns="66040" rIns="132080" bIns="6604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اَنْتِ</a:t>
                      </a:r>
                      <a:r>
                        <a:rPr kumimoji="0" lang="fa-I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 </a:t>
                      </a:r>
                      <a:r>
                        <a:rPr kumimoji="0" lang="fa-I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ذَهَـبْـ</a:t>
                      </a: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ت</a:t>
                      </a: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ِ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111" name="Straight Arrow Connector 110"/>
                    <p:cNvCxnSpPr/>
                    <p:nvPr/>
                  </p:nvCxnSpPr>
                  <p:spPr>
                    <a:xfrm flipH="1" flipV="1">
                      <a:off x="8668211" y="3742985"/>
                      <a:ext cx="720080" cy="1"/>
                    </a:xfrm>
                    <a:prstGeom prst="straightConnector1">
                      <a:avLst/>
                    </a:prstGeom>
                    <a:ln w="57150">
                      <a:solidFill>
                        <a:srgbClr val="7030A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20" name="Group 119"/>
                    <p:cNvGrpSpPr/>
                    <p:nvPr/>
                  </p:nvGrpSpPr>
                  <p:grpSpPr>
                    <a:xfrm>
                      <a:off x="8464870" y="3054120"/>
                      <a:ext cx="1310730" cy="1258624"/>
                      <a:chOff x="14917" y="115693"/>
                      <a:chExt cx="301853" cy="331230"/>
                    </a:xfrm>
                  </p:grpSpPr>
                  <p:sp>
                    <p:nvSpPr>
                      <p:cNvPr id="121" name="Oval 120"/>
                      <p:cNvSpPr/>
                      <p:nvPr/>
                    </p:nvSpPr>
                    <p:spPr>
                      <a:xfrm>
                        <a:off x="90209" y="115693"/>
                        <a:ext cx="145163" cy="148961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2" name="Text Box 28"/>
                      <p:cNvSpPr txBox="1"/>
                      <p:nvPr/>
                    </p:nvSpPr>
                    <p:spPr>
                      <a:xfrm>
                        <a:off x="14917" y="135191"/>
                        <a:ext cx="301853" cy="311732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_L4i_Nastaliq" panose="02020505000000020003" pitchFamily="18" charset="0"/>
                            <a:ea typeface="Calibri" panose="020F0502020204030204" pitchFamily="34" charset="0"/>
                            <a:cs typeface="2  Titr" panose="00000700000000000000" pitchFamily="2" charset="-78"/>
                          </a:rPr>
                          <a:t>10</a:t>
                        </a: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Titr" panose="00000700000000000000" pitchFamily="2" charset="-78"/>
                        </a:endParaRPr>
                      </a:p>
                    </p:txBody>
                  </p:sp>
                </p:grpSp>
                <p:cxnSp>
                  <p:nvCxnSpPr>
                    <p:cNvPr id="62" name="Straight Arrow Connector 61"/>
                    <p:cNvCxnSpPr/>
                    <p:nvPr/>
                  </p:nvCxnSpPr>
                  <p:spPr>
                    <a:xfrm flipH="1">
                      <a:off x="6378416" y="3720478"/>
                      <a:ext cx="640080" cy="0"/>
                    </a:xfrm>
                    <a:prstGeom prst="straightConnector1">
                      <a:avLst/>
                    </a:prstGeom>
                    <a:ln w="76200">
                      <a:solidFill>
                        <a:schemeClr val="accent2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3" name="Text Box 120"/>
                    <p:cNvSpPr txBox="1"/>
                    <p:nvPr/>
                  </p:nvSpPr>
                  <p:spPr>
                    <a:xfrm>
                      <a:off x="10218491" y="2657836"/>
                      <a:ext cx="1957498" cy="1058836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EntezareZohoor B3" panose="00000700000000000000" pitchFamily="2" charset="-78"/>
                        </a:rPr>
                        <a:t>دوم شخص </a:t>
                      </a:r>
                      <a:endParaRPr kumimoji="0" lang="fa-IR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EntezareZohoor B3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EntezareZohoor B3" panose="00000700000000000000" pitchFamily="2" charset="-78"/>
                        </a:rPr>
                        <a:t>مفرد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4" name="Text Box 120"/>
                    <p:cNvSpPr txBox="1"/>
                    <p:nvPr/>
                  </p:nvSpPr>
                  <p:spPr>
                    <a:xfrm>
                      <a:off x="9122876" y="2458972"/>
                      <a:ext cx="1561527" cy="734127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_L4i_Nastaliq" panose="02020505000000020003" pitchFamily="18" charset="0"/>
                          <a:ea typeface="Calibri" panose="020F0502020204030204" pitchFamily="34" charset="0"/>
                          <a:cs typeface="EntezareZohoor B3" panose="00000700000000000000" pitchFamily="2" charset="-78"/>
                        </a:rPr>
                        <a:t>مذکر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5" name="Text Box 80"/>
                    <p:cNvSpPr txBox="1"/>
                    <p:nvPr/>
                  </p:nvSpPr>
                  <p:spPr>
                    <a:xfrm>
                      <a:off x="6930148" y="2425828"/>
                      <a:ext cx="1974747" cy="73441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32080" tIns="66040" rIns="132080" bIns="6604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اَنْتَ</a:t>
                      </a:r>
                      <a:r>
                        <a:rPr kumimoji="0" lang="fa-I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 </a:t>
                      </a: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ذَهَـبْـ</a:t>
                      </a: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ت</a:t>
                      </a:r>
                      <a:r>
                        <a:rPr kumimoji="0" lang="fa-I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َ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6" name="Right Brace 65"/>
                    <p:cNvSpPr/>
                    <p:nvPr/>
                  </p:nvSpPr>
                  <p:spPr>
                    <a:xfrm>
                      <a:off x="10321336" y="2486468"/>
                      <a:ext cx="324130" cy="1497262"/>
                    </a:xfrm>
                    <a:prstGeom prst="rightBrace">
                      <a:avLst>
                        <a:gd name="adj1" fmla="val 47715"/>
                        <a:gd name="adj2" fmla="val 49686"/>
                      </a:avLst>
                    </a:prstGeom>
                    <a:noFill/>
                    <a:ln w="28575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132080" tIns="66040" rIns="132080" bIns="6604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67" name="Straight Arrow Connector 66"/>
                    <p:cNvCxnSpPr/>
                    <p:nvPr/>
                  </p:nvCxnSpPr>
                  <p:spPr>
                    <a:xfrm flipH="1" flipV="1">
                      <a:off x="8729527" y="2829303"/>
                      <a:ext cx="720080" cy="1"/>
                    </a:xfrm>
                    <a:prstGeom prst="straightConnector1">
                      <a:avLst/>
                    </a:prstGeom>
                    <a:ln w="57150">
                      <a:solidFill>
                        <a:srgbClr val="7030A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8" name="Group 67"/>
                    <p:cNvGrpSpPr/>
                    <p:nvPr/>
                  </p:nvGrpSpPr>
                  <p:grpSpPr>
                    <a:xfrm>
                      <a:off x="8514613" y="2099956"/>
                      <a:ext cx="1270996" cy="1355705"/>
                      <a:chOff x="14917" y="115693"/>
                      <a:chExt cx="301853" cy="330610"/>
                    </a:xfrm>
                  </p:grpSpPr>
                  <p:sp>
                    <p:nvSpPr>
                      <p:cNvPr id="69" name="Oval 68"/>
                      <p:cNvSpPr/>
                      <p:nvPr/>
                    </p:nvSpPr>
                    <p:spPr>
                      <a:xfrm>
                        <a:off x="90209" y="115693"/>
                        <a:ext cx="145163" cy="148961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0" name="Text Box 28"/>
                      <p:cNvSpPr txBox="1"/>
                      <p:nvPr/>
                    </p:nvSpPr>
                    <p:spPr>
                      <a:xfrm>
                        <a:off x="14917" y="134571"/>
                        <a:ext cx="301853" cy="311732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_L4i_Nastaliq" panose="02020505000000020003" pitchFamily="18" charset="0"/>
                            <a:ea typeface="Calibri" panose="020F0502020204030204" pitchFamily="34" charset="0"/>
                            <a:cs typeface="2  Titr" panose="00000700000000000000" pitchFamily="2" charset="-78"/>
                          </a:rPr>
                          <a:t>7</a:t>
                        </a: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Titr" panose="00000700000000000000" pitchFamily="2" charset="-78"/>
                        </a:endParaRPr>
                      </a:p>
                    </p:txBody>
                  </p:sp>
                </p:grpSp>
                <p:cxnSp>
                  <p:nvCxnSpPr>
                    <p:cNvPr id="71" name="Straight Arrow Connector 70"/>
                    <p:cNvCxnSpPr/>
                    <p:nvPr/>
                  </p:nvCxnSpPr>
                  <p:spPr>
                    <a:xfrm flipH="1" flipV="1">
                      <a:off x="6488953" y="2793033"/>
                      <a:ext cx="640080" cy="2931"/>
                    </a:xfrm>
                    <a:prstGeom prst="straightConnector1">
                      <a:avLst/>
                    </a:prstGeom>
                    <a:ln w="76200">
                      <a:solidFill>
                        <a:schemeClr val="accent2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" name="Group 3"/>
                    <p:cNvGrpSpPr/>
                    <p:nvPr/>
                  </p:nvGrpSpPr>
                  <p:grpSpPr>
                    <a:xfrm>
                      <a:off x="5073981" y="1122149"/>
                      <a:ext cx="7127411" cy="1760111"/>
                      <a:chOff x="4784129" y="1194773"/>
                      <a:chExt cx="7127411" cy="1760111"/>
                    </a:xfrm>
                  </p:grpSpPr>
                  <p:cxnSp>
                    <p:nvCxnSpPr>
                      <p:cNvPr id="77" name="Straight Arrow Connector 76"/>
                      <p:cNvCxnSpPr/>
                      <p:nvPr/>
                    </p:nvCxnSpPr>
                    <p:spPr>
                      <a:xfrm flipH="1" flipV="1">
                        <a:off x="7187407" y="1882322"/>
                        <a:ext cx="587378" cy="0"/>
                      </a:xfrm>
                      <a:prstGeom prst="straightConnector1">
                        <a:avLst/>
                      </a:prstGeom>
                      <a:ln w="76200">
                        <a:solidFill>
                          <a:schemeClr val="accent2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" name="Group 2"/>
                      <p:cNvGrpSpPr/>
                      <p:nvPr/>
                    </p:nvGrpSpPr>
                    <p:grpSpPr>
                      <a:xfrm>
                        <a:off x="4784129" y="1194773"/>
                        <a:ext cx="7127411" cy="1760111"/>
                        <a:chOff x="4826926" y="1170642"/>
                        <a:chExt cx="7127411" cy="1760111"/>
                      </a:xfrm>
                    </p:grpSpPr>
                    <p:sp>
                      <p:nvSpPr>
                        <p:cNvPr id="86" name="Text Box 118"/>
                        <p:cNvSpPr txBox="1"/>
                        <p:nvPr/>
                      </p:nvSpPr>
                      <p:spPr>
                        <a:xfrm>
                          <a:off x="9838502" y="1516034"/>
                          <a:ext cx="2115835" cy="637949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a-IR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_L4i_Nastaliq" panose="02020505000000020003" pitchFamily="18" charset="0"/>
                              <a:ea typeface="Calibri" panose="020F0502020204030204" pitchFamily="34" charset="0"/>
                              <a:cs typeface="EntezareZohoor B3" panose="00000700000000000000" pitchFamily="2" charset="-78"/>
                            </a:rPr>
                            <a:t>اول </a:t>
                          </a:r>
                          <a:r>
                            <a:rPr kumimoji="0" lang="fa-IR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_L4i_Nastaliq" panose="02020505000000020003" pitchFamily="18" charset="0"/>
                              <a:ea typeface="Calibri" panose="020F0502020204030204" pitchFamily="34" charset="0"/>
                              <a:cs typeface="EntezareZohoor B3" panose="00000700000000000000" pitchFamily="2" charset="-78"/>
                            </a:rPr>
                            <a:t>شخص </a:t>
                          </a:r>
                          <a:r>
                            <a:rPr kumimoji="0" lang="fa-IR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_L4i_Nastaliq" panose="02020505000000020003" pitchFamily="18" charset="0"/>
                              <a:ea typeface="Calibri" panose="020F0502020204030204" pitchFamily="34" charset="0"/>
                              <a:cs typeface="EntezareZohoor B3" panose="00000700000000000000" pitchFamily="2" charset="-78"/>
                            </a:rPr>
                            <a:t>مفرد </a:t>
                          </a: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7" name="Text Box 118"/>
                        <p:cNvSpPr txBox="1"/>
                        <p:nvPr/>
                      </p:nvSpPr>
                      <p:spPr>
                        <a:xfrm>
                          <a:off x="9656585" y="2001239"/>
                          <a:ext cx="2251457" cy="443631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a-IR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_L4i_Nastaliq" panose="02020505000000020003" pitchFamily="18" charset="0"/>
                              <a:ea typeface="Calibri" panose="020F0502020204030204" pitchFamily="34" charset="0"/>
                              <a:cs typeface="EntezareZohoor B3" panose="00000700000000000000" pitchFamily="2" charset="-78"/>
                            </a:rPr>
                            <a:t>مشترک </a:t>
                          </a:r>
                          <a:r>
                            <a:rPr kumimoji="0" lang="fa-IR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_L4i_Nastaliq" panose="02020505000000020003" pitchFamily="18" charset="0"/>
                              <a:ea typeface="Calibri" panose="020F0502020204030204" pitchFamily="34" charset="0"/>
                              <a:cs typeface="EntezareZohoor B3" panose="00000700000000000000" pitchFamily="2" charset="-78"/>
                            </a:rPr>
                            <a:t>بین مذکر و مونث</a:t>
                          </a:r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cxnSp>
                      <p:nvCxnSpPr>
                        <p:cNvPr id="88" name="Straight Arrow Connector 87"/>
                        <p:cNvCxnSpPr/>
                        <p:nvPr/>
                      </p:nvCxnSpPr>
                      <p:spPr>
                        <a:xfrm flipH="1">
                          <a:off x="9277763" y="1834373"/>
                          <a:ext cx="655382" cy="635"/>
                        </a:xfrm>
                        <a:prstGeom prst="straightConnector1">
                          <a:avLst/>
                        </a:prstGeom>
                        <a:ln w="57150">
                          <a:solidFill>
                            <a:srgbClr val="7030A0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9" name="Text Box 86"/>
                        <p:cNvSpPr txBox="1"/>
                        <p:nvPr/>
                      </p:nvSpPr>
                      <p:spPr>
                        <a:xfrm>
                          <a:off x="7709134" y="1493883"/>
                          <a:ext cx="1566739" cy="802148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132080" tIns="66040" rIns="132080" bIns="6604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1156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a-I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اَنا</a:t>
                          </a:r>
                          <a:r>
                            <a:rPr kumimoji="0" lang="fa-I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 </a:t>
                          </a:r>
                          <a:r>
                            <a:rPr kumimoji="0" lang="fa-IR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ذَهَـبْـ</a:t>
                          </a:r>
                          <a:r>
                            <a:rPr kumimoji="0" lang="fa-IR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ت</a:t>
                          </a:r>
                          <a:r>
                            <a:rPr kumimoji="0" lang="fa-IR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ُ</a:t>
                          </a:r>
                          <a:endParaRPr kumimoji="0" lang="en-US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90" name="Group 89"/>
                        <p:cNvGrpSpPr/>
                        <p:nvPr/>
                      </p:nvGrpSpPr>
                      <p:grpSpPr>
                        <a:xfrm>
                          <a:off x="9120459" y="1170642"/>
                          <a:ext cx="1037909" cy="1192448"/>
                          <a:chOff x="14917" y="115693"/>
                          <a:chExt cx="301853" cy="322786"/>
                        </a:xfrm>
                      </p:grpSpPr>
                      <p:sp>
                        <p:nvSpPr>
                          <p:cNvPr id="91" name="Oval 90"/>
                          <p:cNvSpPr/>
                          <p:nvPr/>
                        </p:nvSpPr>
                        <p:spPr>
                          <a:xfrm>
                            <a:off x="90209" y="115693"/>
                            <a:ext cx="145163" cy="148961"/>
                          </a:xfrm>
                          <a:prstGeom prst="ellips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2" name="Text Box 28"/>
                          <p:cNvSpPr txBox="1"/>
                          <p:nvPr/>
                        </p:nvSpPr>
                        <p:spPr>
                          <a:xfrm>
                            <a:off x="14917" y="126747"/>
                            <a:ext cx="301853" cy="311732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1" eaLnBrk="1" fontAlgn="auto" latinLnBrk="0" hangingPunct="1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fa-IR" sz="24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_L4i_Nastaliq" panose="02020505000000020003" pitchFamily="18" charset="0"/>
                                <a:ea typeface="Calibri" panose="020F0502020204030204" pitchFamily="34" charset="0"/>
                                <a:cs typeface="2  Titr" panose="00000700000000000000" pitchFamily="2" charset="-78"/>
                              </a:rPr>
                              <a:t>13</a:t>
                            </a:r>
                            <a:endPara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Titr" panose="00000700000000000000" pitchFamily="2" charset="-78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8" name="Group 77"/>
                        <p:cNvGrpSpPr/>
                        <p:nvPr/>
                      </p:nvGrpSpPr>
                      <p:grpSpPr>
                        <a:xfrm>
                          <a:off x="4826926" y="1379796"/>
                          <a:ext cx="3352298" cy="1550957"/>
                          <a:chOff x="4464062" y="117099"/>
                          <a:chExt cx="3352298" cy="1550957"/>
                        </a:xfrm>
                      </p:grpSpPr>
                      <p:grpSp>
                        <p:nvGrpSpPr>
                          <p:cNvPr id="79" name="Group 78"/>
                          <p:cNvGrpSpPr/>
                          <p:nvPr/>
                        </p:nvGrpSpPr>
                        <p:grpSpPr>
                          <a:xfrm>
                            <a:off x="4464062" y="117099"/>
                            <a:ext cx="3352298" cy="1550957"/>
                            <a:chOff x="7771846" y="1718482"/>
                            <a:chExt cx="1542768" cy="749182"/>
                          </a:xfrm>
                        </p:grpSpPr>
                        <p:grpSp>
                          <p:nvGrpSpPr>
                            <p:cNvPr id="82" name="Group 81"/>
                            <p:cNvGrpSpPr/>
                            <p:nvPr/>
                          </p:nvGrpSpPr>
                          <p:grpSpPr>
                            <a:xfrm>
                              <a:off x="7771846" y="1718482"/>
                              <a:ext cx="1542768" cy="749182"/>
                              <a:chOff x="7771846" y="1718482"/>
                              <a:chExt cx="1542768" cy="749182"/>
                            </a:xfrm>
                          </p:grpSpPr>
                          <p:sp>
                            <p:nvSpPr>
                              <p:cNvPr id="84" name="Text Box 86"/>
                              <p:cNvSpPr txBox="1"/>
                              <p:nvPr/>
                            </p:nvSpPr>
                            <p:spPr>
                              <a:xfrm>
                                <a:off x="7771846" y="1774244"/>
                                <a:ext cx="1542768" cy="693420"/>
                              </a:xfrm>
                              <a:prstGeom prst="rect">
                                <a:avLst/>
                              </a:prstGeom>
                              <a:noFill/>
                              <a:ln w="6350">
                                <a:noFill/>
                              </a:ln>
                            </p:spPr>
                            <p:txBody>
                              <a:bodyPr rot="0" spcFirstLastPara="0" vert="horz" wrap="square" lIns="132080" tIns="66040" rIns="132080" bIns="66040" numCol="1" spcCol="0" rtlCol="0" fromWordArt="0" anchor="t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marL="0" marR="0" lvl="0" indent="0" algn="ctr" defTabSz="914400" rtl="1" eaLnBrk="1" fontAlgn="auto" latinLnBrk="0" hangingPunct="1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1156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fa-IR" sz="3200" b="1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5B9BD5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2  Badr" panose="00000400000000000000" pitchFamily="2" charset="-78"/>
                                  </a:rPr>
                                  <a:t>اَنا</a:t>
                                </a:r>
                                <a:r>
                                  <a:rPr kumimoji="0" lang="fa-IR" sz="3200" b="1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2  Badr" panose="00000400000000000000" pitchFamily="2" charset="-78"/>
                                  </a:rPr>
                                  <a:t> </a:t>
                                </a:r>
                                <a:r>
                                  <a:rPr kumimoji="0" lang="fa-IR" sz="3200" b="1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2  Badr" panose="00000400000000000000" pitchFamily="2" charset="-78"/>
                                  </a:rPr>
                                  <a:t>أ</a:t>
                                </a:r>
                                <a:r>
                                  <a:rPr kumimoji="0" lang="fa-IR" sz="3200" b="1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2  Badr" panose="00000400000000000000" pitchFamily="2" charset="-78"/>
                                  </a:rPr>
                                  <a:t>ذهــب</a:t>
                                </a:r>
                                <a:endParaRPr kumimoji="0" lang="en-US" sz="32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5" name="Text Box 86"/>
                              <p:cNvSpPr txBox="1"/>
                              <p:nvPr/>
                            </p:nvSpPr>
                            <p:spPr>
                              <a:xfrm>
                                <a:off x="8519449" y="1718482"/>
                                <a:ext cx="229609" cy="272367"/>
                              </a:xfrm>
                              <a:prstGeom prst="rect">
                                <a:avLst/>
                              </a:prstGeom>
                              <a:noFill/>
                              <a:ln w="6350">
                                <a:noFill/>
                              </a:ln>
                            </p:spPr>
                            <p:txBody>
                              <a:bodyPr rot="0" spcFirstLastPara="0" vert="horz" wrap="square" lIns="132080" tIns="66040" rIns="132080" bIns="66040" numCol="1" spcCol="0" rtlCol="0" fromWordArt="0" anchor="t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marL="0" marR="0" lvl="0" indent="0" algn="ctr" defTabSz="914400" rtl="1" eaLnBrk="1" fontAlgn="auto" latinLnBrk="0" hangingPunct="1">
                                  <a:lnSpc>
                                    <a:spcPct val="107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1156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fa-IR" sz="3200" b="1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2  Badr" panose="00000400000000000000" pitchFamily="2" charset="-78"/>
                                  </a:rPr>
                                  <a:t>ََ</a:t>
                                </a:r>
                                <a:endParaRPr kumimoji="0" lang="en-US" sz="32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83" name="Text Box 86"/>
                            <p:cNvSpPr txBox="1"/>
                            <p:nvPr/>
                          </p:nvSpPr>
                          <p:spPr>
                            <a:xfrm>
                              <a:off x="8283560" y="1788865"/>
                              <a:ext cx="405353" cy="351179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</p:spPr>
                          <p:txBody>
                            <a:bodyPr rot="0" spcFirstLastPara="0" vert="horz" wrap="square" lIns="132080" tIns="66040" rIns="132080" bIns="6604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rtl="1" eaLnBrk="1" fontAlgn="auto" latinLnBrk="0" hangingPunct="1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156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fa-IR" sz="32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2  Badr" panose="00000400000000000000" pitchFamily="2" charset="-78"/>
                                </a:rPr>
                                <a:t>ََ</a:t>
                              </a:r>
                              <a:endParaRPr kumimoji="0" lang="en-US" sz="32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0" name="TextBox 79"/>
                          <p:cNvSpPr txBox="1"/>
                          <p:nvPr/>
                        </p:nvSpPr>
                        <p:spPr>
                          <a:xfrm>
                            <a:off x="5263313" y="399026"/>
                            <a:ext cx="739317" cy="58477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marL="0" marR="0" lvl="0" indent="0" algn="ctr" defTabSz="914400" rtl="1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fa-IR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2  Badr" panose="00000400000000000000" pitchFamily="2" charset="-78"/>
                              </a:rPr>
                              <a:t>ُ</a:t>
                            </a:r>
                            <a:endPara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1" name="TextBox 80"/>
                          <p:cNvSpPr txBox="1"/>
                          <p:nvPr/>
                        </p:nvSpPr>
                        <p:spPr>
                          <a:xfrm>
                            <a:off x="5606646" y="257019"/>
                            <a:ext cx="1184857" cy="58477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marL="0" marR="0" lvl="0" indent="0" algn="ctr" defTabSz="914400" rtl="1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fa-IR" sz="32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2  Badr" panose="00000400000000000000" pitchFamily="2" charset="-78"/>
                              </a:rPr>
                              <a:t>ْ</a:t>
                            </a:r>
                            <a:endPara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>
                      <a:off x="4574708" y="2385870"/>
                      <a:ext cx="2244025" cy="636612"/>
                      <a:chOff x="3561767" y="352862"/>
                      <a:chExt cx="4621138" cy="1391609"/>
                    </a:xfrm>
                  </p:grpSpPr>
                  <p:grpSp>
                    <p:nvGrpSpPr>
                      <p:cNvPr id="102" name="Group 101"/>
                      <p:cNvGrpSpPr/>
                      <p:nvPr/>
                    </p:nvGrpSpPr>
                    <p:grpSpPr>
                      <a:xfrm>
                        <a:off x="3561767" y="420695"/>
                        <a:ext cx="4621138" cy="1323776"/>
                        <a:chOff x="7210595" y="3057725"/>
                        <a:chExt cx="1690441" cy="686082"/>
                      </a:xfrm>
                    </p:grpSpPr>
                    <p:sp>
                      <p:nvSpPr>
                        <p:cNvPr id="105" name="Text Box 80"/>
                        <p:cNvSpPr txBox="1"/>
                        <p:nvPr/>
                      </p:nvSpPr>
                      <p:spPr>
                        <a:xfrm>
                          <a:off x="7210595" y="3057725"/>
                          <a:ext cx="1690441" cy="686082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132080" tIns="66040" rIns="132080" bIns="6604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1156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a-I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اَنْتَ</a:t>
                          </a:r>
                          <a:r>
                            <a:rPr kumimoji="0" lang="fa-I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 </a:t>
                          </a:r>
                          <a:r>
                            <a:rPr kumimoji="0" lang="fa-IR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تَـ</a:t>
                          </a:r>
                          <a:r>
                            <a:rPr kumimoji="0" lang="fa-IR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ذهـب</a:t>
                          </a:r>
                          <a:endParaRPr kumimoji="0" lang="en-US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5B9BD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06" name="Text Box 86"/>
                        <p:cNvSpPr txBox="1"/>
                        <p:nvPr/>
                      </p:nvSpPr>
                      <p:spPr>
                        <a:xfrm>
                          <a:off x="7570128" y="3158679"/>
                          <a:ext cx="405353" cy="351179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132080" tIns="66040" rIns="132080" bIns="6604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1156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a-IR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ََ</a:t>
                          </a:r>
                          <a:endParaRPr kumimoji="0" lang="en-US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03" name="Text Box 80"/>
                      <p:cNvSpPr txBox="1"/>
                      <p:nvPr/>
                    </p:nvSpPr>
                    <p:spPr>
                      <a:xfrm>
                        <a:off x="4163423" y="615483"/>
                        <a:ext cx="825500" cy="71879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132080" tIns="66040" rIns="132080" bIns="6604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1156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ُ</a:t>
                        </a:r>
                        <a:endPara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04" name="Text Box 80"/>
                      <p:cNvSpPr txBox="1"/>
                      <p:nvPr/>
                    </p:nvSpPr>
                    <p:spPr>
                      <a:xfrm>
                        <a:off x="5134232" y="352862"/>
                        <a:ext cx="929240" cy="592181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132080" tIns="66040" rIns="132080" bIns="6604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1156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ْ</a:t>
                        </a:r>
                        <a:endPara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09" name="Group 108"/>
                    <p:cNvGrpSpPr/>
                    <p:nvPr/>
                  </p:nvGrpSpPr>
                  <p:grpSpPr>
                    <a:xfrm>
                      <a:off x="4574708" y="3316538"/>
                      <a:ext cx="1909558" cy="808196"/>
                      <a:chOff x="3519563" y="353962"/>
                      <a:chExt cx="4621136" cy="1404577"/>
                    </a:xfrm>
                  </p:grpSpPr>
                  <p:grpSp>
                    <p:nvGrpSpPr>
                      <p:cNvPr id="110" name="Group 109"/>
                      <p:cNvGrpSpPr/>
                      <p:nvPr/>
                    </p:nvGrpSpPr>
                    <p:grpSpPr>
                      <a:xfrm>
                        <a:off x="3519563" y="434761"/>
                        <a:ext cx="4621136" cy="1323778"/>
                        <a:chOff x="7210595" y="3057725"/>
                        <a:chExt cx="1690441" cy="686082"/>
                      </a:xfrm>
                    </p:grpSpPr>
                    <p:sp>
                      <p:nvSpPr>
                        <p:cNvPr id="113" name="Text Box 80"/>
                        <p:cNvSpPr txBox="1"/>
                        <p:nvPr/>
                      </p:nvSpPr>
                      <p:spPr>
                        <a:xfrm>
                          <a:off x="7210595" y="3057725"/>
                          <a:ext cx="1690441" cy="686082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132080" tIns="66040" rIns="132080" bIns="6604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1156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a-IR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5B9BD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اَنْتِ</a:t>
                          </a:r>
                          <a:r>
                            <a:rPr kumimoji="0" lang="fa-IR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 تَـ</a:t>
                          </a:r>
                          <a:r>
                            <a:rPr kumimoji="0" lang="fa-IR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ذهـب</a:t>
                          </a:r>
                          <a:r>
                            <a:rPr kumimoji="0" lang="fa-IR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ینَ</a:t>
                          </a:r>
                          <a:endParaRPr kumimoji="0" lang="en-US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14" name="Text Box 86"/>
                        <p:cNvSpPr txBox="1"/>
                        <p:nvPr/>
                      </p:nvSpPr>
                      <p:spPr>
                        <a:xfrm>
                          <a:off x="7600910" y="3071009"/>
                          <a:ext cx="405353" cy="351179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132080" tIns="66040" rIns="132080" bIns="6604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1156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a-IR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2  Badr" panose="00000400000000000000" pitchFamily="2" charset="-78"/>
                            </a:rPr>
                            <a:t>ََ</a:t>
                          </a:r>
                          <a:endParaRPr kumimoji="0" lang="en-US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12" name="Text Box 80"/>
                      <p:cNvSpPr txBox="1"/>
                      <p:nvPr/>
                    </p:nvSpPr>
                    <p:spPr>
                      <a:xfrm>
                        <a:off x="5176515" y="353962"/>
                        <a:ext cx="929240" cy="592181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132080" tIns="66040" rIns="132080" bIns="6604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1156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a-IR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2  Badr" panose="00000400000000000000" pitchFamily="2" charset="-78"/>
                          </a:rPr>
                          <a:t>ْ</a:t>
                        </a:r>
                        <a:endPara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9587622" y="4414676"/>
                  <a:ext cx="3078282" cy="2097065"/>
                  <a:chOff x="9587622" y="4537508"/>
                  <a:chExt cx="3078282" cy="2097065"/>
                </a:xfrm>
              </p:grpSpPr>
              <p:sp>
                <p:nvSpPr>
                  <p:cNvPr id="107" name="Text Box 120"/>
                  <p:cNvSpPr txBox="1"/>
                  <p:nvPr/>
                </p:nvSpPr>
                <p:spPr>
                  <a:xfrm>
                    <a:off x="9587622" y="4870958"/>
                    <a:ext cx="3078282" cy="117051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4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EntezareZohoor B3" panose="00000700000000000000" pitchFamily="2" charset="-78"/>
                      </a:rPr>
                      <a:t>سوم </a:t>
                    </a:r>
                    <a:r>
                      <a:rPr kumimoji="0" lang="fa-IR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EntezareZohoor B3" panose="00000700000000000000" pitchFamily="2" charset="-78"/>
                      </a:rPr>
                      <a:t>شخص </a:t>
                    </a:r>
                    <a:endParaRPr kumimoji="0" lang="fa-IR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EntezareZohoor B3" panose="00000700000000000000" pitchFamily="2" charset="-78"/>
                    </a:endParaRPr>
                  </a:p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4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EntezareZohoor B3" panose="00000700000000000000" pitchFamily="2" charset="-78"/>
                      </a:rPr>
                      <a:t>مفرد</a:t>
                    </a:r>
                    <a:endPara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8" name="Right Brace 107"/>
                  <p:cNvSpPr/>
                  <p:nvPr/>
                </p:nvSpPr>
                <p:spPr>
                  <a:xfrm>
                    <a:off x="9698140" y="4537508"/>
                    <a:ext cx="480644" cy="2097065"/>
                  </a:xfrm>
                  <a:prstGeom prst="rightBrace">
                    <a:avLst>
                      <a:gd name="adj1" fmla="val 47715"/>
                      <a:gd name="adj2" fmla="val 49686"/>
                    </a:avLst>
                  </a:prstGeom>
                  <a:noFill/>
                  <a:ln w="28575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132080" tIns="66040" rIns="132080" bIns="6604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5" name="Text Box 120"/>
                <p:cNvSpPr txBox="1"/>
                <p:nvPr/>
              </p:nvSpPr>
              <p:spPr>
                <a:xfrm>
                  <a:off x="8658587" y="4305408"/>
                  <a:ext cx="1574235" cy="73765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ED7D31">
                          <a:lumMod val="50000"/>
                        </a:srgbClr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EntezareZohoor B3" panose="00000700000000000000" pitchFamily="2" charset="-78"/>
                    </a:rPr>
                    <a:t>مذکر</a:t>
                  </a: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" name="Text Box 120"/>
                <p:cNvSpPr txBox="1"/>
                <p:nvPr/>
              </p:nvSpPr>
              <p:spPr>
                <a:xfrm>
                  <a:off x="8650356" y="5802874"/>
                  <a:ext cx="1435201" cy="7400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ED7D31">
                          <a:lumMod val="50000"/>
                        </a:srgbClr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EntezareZohoor B3" panose="00000700000000000000" pitchFamily="2" charset="-78"/>
                    </a:rPr>
                    <a:t>مونث</a:t>
                  </a: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7" name="Group 116"/>
                <p:cNvGrpSpPr/>
                <p:nvPr/>
              </p:nvGrpSpPr>
              <p:grpSpPr>
                <a:xfrm>
                  <a:off x="7844277" y="4117028"/>
                  <a:ext cx="1324611" cy="1348091"/>
                  <a:chOff x="8697" y="115693"/>
                  <a:chExt cx="301853" cy="322786"/>
                </a:xfrm>
              </p:grpSpPr>
              <p:sp>
                <p:nvSpPr>
                  <p:cNvPr id="118" name="Oval 117"/>
                  <p:cNvSpPr/>
                  <p:nvPr/>
                </p:nvSpPr>
                <p:spPr>
                  <a:xfrm>
                    <a:off x="90209" y="115693"/>
                    <a:ext cx="145163" cy="148961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Text Box 28"/>
                  <p:cNvSpPr txBox="1"/>
                  <p:nvPr/>
                </p:nvSpPr>
                <p:spPr>
                  <a:xfrm>
                    <a:off x="8697" y="126747"/>
                    <a:ext cx="301853" cy="311732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2  Titr" panose="00000700000000000000" pitchFamily="2" charset="-78"/>
                      </a:rPr>
                      <a:t>1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Titr" panose="00000700000000000000" pitchFamily="2" charset="-78"/>
                    </a:endParaRPr>
                  </a:p>
                </p:txBody>
              </p:sp>
            </p:grpSp>
            <p:cxnSp>
              <p:nvCxnSpPr>
                <p:cNvPr id="123" name="Straight Arrow Connector 122"/>
                <p:cNvCxnSpPr/>
                <p:nvPr/>
              </p:nvCxnSpPr>
              <p:spPr>
                <a:xfrm flipH="1" flipV="1">
                  <a:off x="8119229" y="4835150"/>
                  <a:ext cx="720080" cy="1"/>
                </a:xfrm>
                <a:prstGeom prst="straightConnector1">
                  <a:avLst/>
                </a:prstGeom>
                <a:ln w="5715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Text Box 83"/>
                <p:cNvSpPr txBox="1"/>
                <p:nvPr/>
              </p:nvSpPr>
              <p:spPr>
                <a:xfrm>
                  <a:off x="5943887" y="4314359"/>
                  <a:ext cx="2516355" cy="104158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4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هُوَ</a:t>
                  </a:r>
                  <a:r>
                    <a:rPr kumimoji="0" lang="fa-IR" sz="4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 </a:t>
                  </a:r>
                  <a:r>
                    <a:rPr kumimoji="0" lang="fa-IR" sz="4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ذَهَـبَ</a:t>
                  </a:r>
                  <a:endPara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25" name="Straight Arrow Connector 124"/>
                <p:cNvCxnSpPr/>
                <p:nvPr/>
              </p:nvCxnSpPr>
              <p:spPr>
                <a:xfrm flipH="1" flipV="1">
                  <a:off x="5787939" y="4835150"/>
                  <a:ext cx="587378" cy="0"/>
                </a:xfrm>
                <a:prstGeom prst="straightConnector1">
                  <a:avLst/>
                </a:prstGeom>
                <a:ln w="7620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6" name="Group 125"/>
                <p:cNvGrpSpPr/>
                <p:nvPr/>
              </p:nvGrpSpPr>
              <p:grpSpPr>
                <a:xfrm>
                  <a:off x="1646712" y="3894382"/>
                  <a:ext cx="4621137" cy="1387890"/>
                  <a:chOff x="3561766" y="356580"/>
                  <a:chExt cx="4621137" cy="1387890"/>
                </a:xfrm>
              </p:grpSpPr>
              <p:grpSp>
                <p:nvGrpSpPr>
                  <p:cNvPr id="127" name="Group 126"/>
                  <p:cNvGrpSpPr/>
                  <p:nvPr/>
                </p:nvGrpSpPr>
                <p:grpSpPr>
                  <a:xfrm>
                    <a:off x="3561766" y="420694"/>
                    <a:ext cx="4621137" cy="1323776"/>
                    <a:chOff x="7210595" y="3057725"/>
                    <a:chExt cx="1690441" cy="686082"/>
                  </a:xfrm>
                </p:grpSpPr>
                <p:sp>
                  <p:nvSpPr>
                    <p:cNvPr id="130" name="Text Box 80"/>
                    <p:cNvSpPr txBox="1"/>
                    <p:nvPr/>
                  </p:nvSpPr>
                  <p:spPr>
                    <a:xfrm>
                      <a:off x="7210595" y="3057725"/>
                      <a:ext cx="1690441" cy="686082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32080" tIns="66040" rIns="132080" bIns="6604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8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هُوَ</a:t>
                      </a:r>
                      <a:r>
                        <a:rPr kumimoji="0" lang="fa-IR" sz="8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 یَـ</a:t>
                      </a:r>
                      <a:r>
                        <a:rPr kumimoji="0" lang="fa-IR" sz="8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ذهـب</a:t>
                      </a:r>
                      <a:endParaRPr kumimoji="0" lang="en-US" sz="6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1" name="Text Box 86"/>
                    <p:cNvSpPr txBox="1"/>
                    <p:nvPr/>
                  </p:nvSpPr>
                  <p:spPr>
                    <a:xfrm>
                      <a:off x="7508046" y="3070247"/>
                      <a:ext cx="405353" cy="351179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32080" tIns="66040" rIns="132080" bIns="6604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ََ</a:t>
                      </a:r>
                      <a:endParaRPr kumimoji="0" lang="en-US" sz="1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28" name="Text Box 80"/>
                  <p:cNvSpPr txBox="1"/>
                  <p:nvPr/>
                </p:nvSpPr>
                <p:spPr>
                  <a:xfrm>
                    <a:off x="3857104" y="648465"/>
                    <a:ext cx="825500" cy="71878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8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ُ</a:t>
                    </a:r>
                    <a:endParaRPr kumimoji="0" lang="en-US" sz="6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9" name="Text Box 80"/>
                  <p:cNvSpPr txBox="1"/>
                  <p:nvPr/>
                </p:nvSpPr>
                <p:spPr>
                  <a:xfrm>
                    <a:off x="5085004" y="356580"/>
                    <a:ext cx="929239" cy="59218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8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ْ</a:t>
                    </a:r>
                    <a:endParaRPr kumimoji="0" lang="en-US" sz="6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132" name="Straight Arrow Connector 131"/>
              <p:cNvCxnSpPr/>
              <p:nvPr/>
            </p:nvCxnSpPr>
            <p:spPr>
              <a:xfrm flipH="1" flipV="1">
                <a:off x="8115975" y="6276753"/>
                <a:ext cx="720080" cy="1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Text Box 83"/>
              <p:cNvSpPr txBox="1"/>
              <p:nvPr/>
            </p:nvSpPr>
            <p:spPr>
              <a:xfrm>
                <a:off x="5780957" y="5754998"/>
                <a:ext cx="2516355" cy="104158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4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هِیَ</a:t>
                </a:r>
                <a:r>
                  <a:rPr kumimoji="0" lang="fa-IR" sz="4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 </a:t>
                </a:r>
                <a:r>
                  <a:rPr kumimoji="0" lang="fa-IR" sz="4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ذَهَـبَـ</a:t>
                </a:r>
                <a:r>
                  <a:rPr kumimoji="0" lang="fa-IR" sz="4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ـتْ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4" name="Group 133"/>
              <p:cNvGrpSpPr/>
              <p:nvPr/>
            </p:nvGrpSpPr>
            <p:grpSpPr>
              <a:xfrm>
                <a:off x="7794333" y="5509035"/>
                <a:ext cx="1458237" cy="1426251"/>
                <a:chOff x="14917" y="115693"/>
                <a:chExt cx="301853" cy="322786"/>
              </a:xfrm>
            </p:grpSpPr>
            <p:sp>
              <p:nvSpPr>
                <p:cNvPr id="135" name="Oval 134"/>
                <p:cNvSpPr/>
                <p:nvPr/>
              </p:nvSpPr>
              <p:spPr>
                <a:xfrm>
                  <a:off x="90209" y="115693"/>
                  <a:ext cx="145163" cy="148961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Text Box 28"/>
                <p:cNvSpPr txBox="1"/>
                <p:nvPr/>
              </p:nvSpPr>
              <p:spPr>
                <a:xfrm>
                  <a:off x="14917" y="126747"/>
                  <a:ext cx="301853" cy="31173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2  Titr" panose="00000700000000000000" pitchFamily="2" charset="-78"/>
                    </a:rPr>
                    <a:t>4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Titr" panose="00000700000000000000" pitchFamily="2" charset="-78"/>
                  </a:endParaRPr>
                </a:p>
              </p:txBody>
            </p:sp>
          </p:grpSp>
          <p:cxnSp>
            <p:nvCxnSpPr>
              <p:cNvPr id="137" name="Straight Arrow Connector 136"/>
              <p:cNvCxnSpPr/>
              <p:nvPr/>
            </p:nvCxnSpPr>
            <p:spPr>
              <a:xfrm flipH="1" flipV="1">
                <a:off x="5293377" y="6247898"/>
                <a:ext cx="587378" cy="0"/>
              </a:xfrm>
              <a:prstGeom prst="straightConnector1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8" name="Group 137"/>
              <p:cNvGrpSpPr/>
              <p:nvPr/>
            </p:nvGrpSpPr>
            <p:grpSpPr>
              <a:xfrm>
                <a:off x="1081846" y="5273151"/>
                <a:ext cx="4621137" cy="1387890"/>
                <a:chOff x="3561766" y="356580"/>
                <a:chExt cx="4621137" cy="1387890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3561766" y="420694"/>
                  <a:ext cx="4621137" cy="1323776"/>
                  <a:chOff x="7210595" y="3057725"/>
                  <a:chExt cx="1690441" cy="686082"/>
                </a:xfrm>
              </p:grpSpPr>
              <p:sp>
                <p:nvSpPr>
                  <p:cNvPr id="142" name="Text Box 80"/>
                  <p:cNvSpPr txBox="1"/>
                  <p:nvPr/>
                </p:nvSpPr>
                <p:spPr>
                  <a:xfrm>
                    <a:off x="7210595" y="3057725"/>
                    <a:ext cx="1690441" cy="686082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8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هِیَ</a:t>
                    </a:r>
                    <a:r>
                      <a:rPr kumimoji="0" lang="fa-IR" sz="8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 </a:t>
                    </a:r>
                    <a:r>
                      <a:rPr kumimoji="0" lang="fa-IR" sz="8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ت</a:t>
                    </a:r>
                    <a:r>
                      <a:rPr kumimoji="0" lang="fa-IR" sz="8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َـ</a:t>
                    </a:r>
                    <a:r>
                      <a:rPr kumimoji="0" lang="fa-IR" sz="8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ذهـب</a:t>
                    </a:r>
                    <a:endParaRPr kumimoji="0" lang="en-US" sz="6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3" name="Text Box 86"/>
                  <p:cNvSpPr txBox="1"/>
                  <p:nvPr/>
                </p:nvSpPr>
                <p:spPr>
                  <a:xfrm>
                    <a:off x="7508046" y="3070247"/>
                    <a:ext cx="405353" cy="35117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1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ََ</a:t>
                    </a:r>
                    <a:endParaRPr kumimoji="0" lang="en-US" sz="11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0" name="Text Box 80"/>
                <p:cNvSpPr txBox="1"/>
                <p:nvPr/>
              </p:nvSpPr>
              <p:spPr>
                <a:xfrm>
                  <a:off x="3857104" y="648465"/>
                  <a:ext cx="825500" cy="71878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ُ</a:t>
                  </a:r>
                  <a:endPara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" name="Text Box 80"/>
                <p:cNvSpPr txBox="1"/>
                <p:nvPr/>
              </p:nvSpPr>
              <p:spPr>
                <a:xfrm>
                  <a:off x="5085004" y="356580"/>
                  <a:ext cx="929239" cy="59218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ْ</a:t>
                  </a:r>
                  <a:endPara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5" name="Text Box 120"/>
            <p:cNvSpPr txBox="1"/>
            <p:nvPr/>
          </p:nvSpPr>
          <p:spPr>
            <a:xfrm>
              <a:off x="2729367" y="1122994"/>
              <a:ext cx="2896626" cy="89117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اول شخص جمع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Text Box 118"/>
            <p:cNvSpPr txBox="1"/>
            <p:nvPr/>
          </p:nvSpPr>
          <p:spPr>
            <a:xfrm>
              <a:off x="2987703" y="1824278"/>
              <a:ext cx="2251457" cy="44363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مشترک </a:t>
              </a:r>
              <a:r>
                <a:rPr kumimoji="0" lang="fa-I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بین مذکر و مونث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Text Box 118"/>
            <p:cNvSpPr txBox="1"/>
            <p:nvPr/>
          </p:nvSpPr>
          <p:spPr>
            <a:xfrm>
              <a:off x="2960078" y="2170724"/>
              <a:ext cx="2251457" cy="44363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مشترک </a:t>
              </a:r>
              <a:r>
                <a:rPr kumimoji="0" lang="fa-I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بین </a:t>
              </a:r>
              <a:r>
                <a:rPr kumimoji="0" lang="fa-I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مثنی و جمع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8" name="Straight Arrow Connector 147"/>
            <p:cNvCxnSpPr/>
            <p:nvPr/>
          </p:nvCxnSpPr>
          <p:spPr>
            <a:xfrm flipH="1" flipV="1">
              <a:off x="2139750" y="1617216"/>
              <a:ext cx="627800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Group 148"/>
            <p:cNvGrpSpPr/>
            <p:nvPr/>
          </p:nvGrpSpPr>
          <p:grpSpPr>
            <a:xfrm>
              <a:off x="1790593" y="880887"/>
              <a:ext cx="1458237" cy="1426251"/>
              <a:chOff x="14917" y="115693"/>
              <a:chExt cx="301853" cy="322786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Text Box 28"/>
              <p:cNvSpPr txBox="1"/>
              <p:nvPr/>
            </p:nvSpPr>
            <p:spPr>
              <a:xfrm>
                <a:off x="14917" y="12674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14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152" name="Text Box 83"/>
            <p:cNvSpPr txBox="1"/>
            <p:nvPr/>
          </p:nvSpPr>
          <p:spPr>
            <a:xfrm>
              <a:off x="-156377" y="1088891"/>
              <a:ext cx="2516355" cy="10415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نَحْنُ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نا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3" name="Straight Arrow Connector 152"/>
            <p:cNvCxnSpPr/>
            <p:nvPr/>
          </p:nvCxnSpPr>
          <p:spPr>
            <a:xfrm flipH="1">
              <a:off x="1139477" y="1847137"/>
              <a:ext cx="5559" cy="709392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Group 153"/>
            <p:cNvGrpSpPr/>
            <p:nvPr/>
          </p:nvGrpSpPr>
          <p:grpSpPr>
            <a:xfrm>
              <a:off x="-351216" y="2531565"/>
              <a:ext cx="4621137" cy="1387890"/>
              <a:chOff x="3561766" y="356580"/>
              <a:chExt cx="4621137" cy="1387890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3561766" y="420694"/>
                <a:ext cx="4621137" cy="1323776"/>
                <a:chOff x="7210595" y="3057725"/>
                <a:chExt cx="1690441" cy="686082"/>
              </a:xfrm>
            </p:grpSpPr>
            <p:sp>
              <p:nvSpPr>
                <p:cNvPr id="158" name="Text Box 80"/>
                <p:cNvSpPr txBox="1"/>
                <p:nvPr/>
              </p:nvSpPr>
              <p:spPr>
                <a:xfrm>
                  <a:off x="7210595" y="3057725"/>
                  <a:ext cx="1690441" cy="68608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نَحْنُ</a:t>
                  </a: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 </a:t>
                  </a:r>
                  <a:r>
                    <a:rPr kumimoji="0" lang="fa-IR" sz="8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ن</a:t>
                  </a: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َـ</a:t>
                  </a:r>
                  <a:r>
                    <a:rPr kumimoji="0" lang="fa-IR" sz="8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ذهـب</a:t>
                  </a:r>
                  <a:endPara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Text Box 86"/>
                <p:cNvSpPr txBox="1"/>
                <p:nvPr/>
              </p:nvSpPr>
              <p:spPr>
                <a:xfrm>
                  <a:off x="7508046" y="3070247"/>
                  <a:ext cx="405353" cy="35117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1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1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6" name="Text Box 80"/>
              <p:cNvSpPr txBox="1"/>
              <p:nvPr/>
            </p:nvSpPr>
            <p:spPr>
              <a:xfrm>
                <a:off x="3857104" y="648465"/>
                <a:ext cx="825500" cy="71878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ُ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Text Box 80"/>
              <p:cNvSpPr txBox="1"/>
              <p:nvPr/>
            </p:nvSpPr>
            <p:spPr>
              <a:xfrm>
                <a:off x="5085004" y="356580"/>
                <a:ext cx="929239" cy="5921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ْ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11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967" y="5361161"/>
            <a:ext cx="2013431" cy="1236468"/>
            <a:chOff x="252690" y="6044623"/>
            <a:chExt cx="2013431" cy="1236468"/>
          </a:xfrm>
        </p:grpSpPr>
        <p:grpSp>
          <p:nvGrpSpPr>
            <p:cNvPr id="75" name="Group 74"/>
            <p:cNvGrpSpPr/>
            <p:nvPr/>
          </p:nvGrpSpPr>
          <p:grpSpPr>
            <a:xfrm>
              <a:off x="252690" y="6044623"/>
              <a:ext cx="2013431" cy="576927"/>
              <a:chOff x="9492225" y="476337"/>
              <a:chExt cx="2013431" cy="576927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9543944" y="476337"/>
                <a:ext cx="1918390" cy="573485"/>
              </a:xfrm>
              <a:prstGeom prst="roundRect">
                <a:avLst>
                  <a:gd name="adj" fmla="val 30946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Text Box 1"/>
              <p:cNvSpPr txBox="1"/>
              <p:nvPr/>
            </p:nvSpPr>
            <p:spPr>
              <a:xfrm>
                <a:off x="9492225" y="504284"/>
                <a:ext cx="2013431" cy="5489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76107" tIns="88053" rIns="176107" bIns="8805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541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rPr>
                  <a:t>صرف </a:t>
                </a:r>
                <a:r>
                  <a:rPr kumimoji="0" lang="fa-I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rPr>
                  <a:t>فعل </a:t>
                </a:r>
                <a:r>
                  <a:rPr kumimoji="0" lang="fa-I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rPr>
                  <a:t>مضارع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2  Bardiya" panose="00000400000000000000" pitchFamily="2" charset="-78"/>
                </a:endParaRPr>
              </a:p>
            </p:txBody>
          </p:sp>
        </p:grpSp>
        <p:sp>
          <p:nvSpPr>
            <p:cNvPr id="78" name="Text Box 80"/>
            <p:cNvSpPr txBox="1"/>
            <p:nvPr/>
          </p:nvSpPr>
          <p:spPr>
            <a:xfrm>
              <a:off x="554180" y="6617047"/>
              <a:ext cx="1494698" cy="66404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B Sahar" panose="00000400000000000000" pitchFamily="2" charset="-78"/>
                </a:rPr>
                <a:t>قدیم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B Sahar" panose="00000400000000000000" pitchFamily="2" charset="-7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64179" y="411691"/>
            <a:ext cx="9977477" cy="6388438"/>
            <a:chOff x="2238421" y="411691"/>
            <a:chExt cx="9977477" cy="6388438"/>
          </a:xfrm>
        </p:grpSpPr>
        <p:sp>
          <p:nvSpPr>
            <p:cNvPr id="35" name="Text Box 1"/>
            <p:cNvSpPr txBox="1"/>
            <p:nvPr/>
          </p:nvSpPr>
          <p:spPr>
            <a:xfrm>
              <a:off x="11102390" y="2298788"/>
              <a:ext cx="1113508" cy="63380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31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Sultan Adan" panose="00000400000000000000" pitchFamily="2" charset="-78"/>
                </a:rPr>
                <a:t>غائب</a:t>
              </a:r>
              <a:endParaRPr kumimoji="0" lang="en-US" sz="15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ight Brace 35"/>
            <p:cNvSpPr/>
            <p:nvPr/>
          </p:nvSpPr>
          <p:spPr>
            <a:xfrm>
              <a:off x="10656208" y="835291"/>
              <a:ext cx="590411" cy="3744418"/>
            </a:xfrm>
            <a:prstGeom prst="rightBrace">
              <a:avLst>
                <a:gd name="adj1" fmla="val 51384"/>
                <a:gd name="adj2" fmla="val 49686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 Box 5"/>
            <p:cNvSpPr txBox="1"/>
            <p:nvPr/>
          </p:nvSpPr>
          <p:spPr>
            <a:xfrm>
              <a:off x="9939267" y="1176657"/>
              <a:ext cx="1113508" cy="63655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311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B Titr" panose="00000700000000000000" pitchFamily="2" charset="-78"/>
                </a:rPr>
                <a:t>مذکر</a:t>
              </a:r>
              <a:endParaRPr kumimoji="0" lang="en-US" sz="15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 Box 6"/>
            <p:cNvSpPr txBox="1"/>
            <p:nvPr/>
          </p:nvSpPr>
          <p:spPr>
            <a:xfrm>
              <a:off x="9988882" y="3442534"/>
              <a:ext cx="1113508" cy="72735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311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B Titr" panose="00000700000000000000" pitchFamily="2" charset="-78"/>
                </a:rPr>
                <a:t>مونث</a:t>
              </a:r>
              <a:endParaRPr kumimoji="0" lang="en-US" sz="15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ight Brace 38"/>
            <p:cNvSpPr/>
            <p:nvPr/>
          </p:nvSpPr>
          <p:spPr>
            <a:xfrm>
              <a:off x="9685913" y="411691"/>
              <a:ext cx="433846" cy="2140797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 Box 50"/>
            <p:cNvSpPr txBox="1"/>
            <p:nvPr/>
          </p:nvSpPr>
          <p:spPr>
            <a:xfrm>
              <a:off x="8423428" y="508008"/>
              <a:ext cx="1113508" cy="73102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311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مفرد</a:t>
              </a:r>
              <a:endParaRPr kumimoji="0" lang="en-US" sz="15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 Box 52"/>
            <p:cNvSpPr txBox="1"/>
            <p:nvPr/>
          </p:nvSpPr>
          <p:spPr>
            <a:xfrm>
              <a:off x="8327120" y="1274860"/>
              <a:ext cx="1209816" cy="73102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311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مثنی</a:t>
              </a:r>
              <a:endParaRPr kumimoji="0" lang="en-US" sz="15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8085507" y="829798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8100546" y="1611436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8112417" y="2365410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8125296" y="3037574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8127456" y="3832091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8152975" y="4598944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52"/>
            <p:cNvSpPr txBox="1"/>
            <p:nvPr/>
          </p:nvSpPr>
          <p:spPr>
            <a:xfrm>
              <a:off x="8378021" y="2035640"/>
              <a:ext cx="1209816" cy="73102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311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جمع</a:t>
              </a:r>
              <a:endParaRPr kumimoji="0" lang="en-US" sz="15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8366224" y="2714392"/>
              <a:ext cx="1274269" cy="2296326"/>
              <a:chOff x="8366224" y="2823576"/>
              <a:chExt cx="1274269" cy="2296326"/>
            </a:xfrm>
          </p:grpSpPr>
          <p:sp>
            <p:nvSpPr>
              <p:cNvPr id="50" name="Text Box 50"/>
              <p:cNvSpPr txBox="1"/>
              <p:nvPr/>
            </p:nvSpPr>
            <p:spPr>
              <a:xfrm>
                <a:off x="8462532" y="2823576"/>
                <a:ext cx="1113508" cy="73102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311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مفرد</a:t>
                </a:r>
                <a:endParaRPr kumimoji="0" lang="en-US" sz="158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 Box 52"/>
              <p:cNvSpPr txBox="1"/>
              <p:nvPr/>
            </p:nvSpPr>
            <p:spPr>
              <a:xfrm>
                <a:off x="8366224" y="3603307"/>
                <a:ext cx="1209816" cy="73102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311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مثنی</a:t>
                </a:r>
                <a:endParaRPr kumimoji="0" lang="en-US" sz="158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 Box 52"/>
              <p:cNvSpPr txBox="1"/>
              <p:nvPr/>
            </p:nvSpPr>
            <p:spPr>
              <a:xfrm>
                <a:off x="8430677" y="4388876"/>
                <a:ext cx="1209816" cy="73102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311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جمع</a:t>
                </a:r>
                <a:endParaRPr kumimoji="0" lang="en-US" sz="158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131509" y="586858"/>
              <a:ext cx="760565" cy="743330"/>
              <a:chOff x="9199" y="115522"/>
              <a:chExt cx="301853" cy="311732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Text Box 28"/>
              <p:cNvSpPr txBox="1"/>
              <p:nvPr/>
            </p:nvSpPr>
            <p:spPr>
              <a:xfrm>
                <a:off x="9199" y="115522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131508" y="1342961"/>
              <a:ext cx="760565" cy="765429"/>
              <a:chOff x="25532" y="126639"/>
              <a:chExt cx="301853" cy="311732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01207" y="126979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 Box 28"/>
              <p:cNvSpPr txBox="1"/>
              <p:nvPr/>
            </p:nvSpPr>
            <p:spPr>
              <a:xfrm>
                <a:off x="25532" y="126639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2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9125118" y="2087777"/>
              <a:ext cx="760565" cy="778453"/>
              <a:chOff x="14534" y="115693"/>
              <a:chExt cx="301853" cy="317036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Text Box 28"/>
              <p:cNvSpPr txBox="1"/>
              <p:nvPr/>
            </p:nvSpPr>
            <p:spPr>
              <a:xfrm>
                <a:off x="14534" y="12099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3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124780" y="2768385"/>
              <a:ext cx="760565" cy="779074"/>
              <a:chOff x="15616" y="115693"/>
              <a:chExt cx="301853" cy="317289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Text Box 28"/>
              <p:cNvSpPr txBox="1"/>
              <p:nvPr/>
            </p:nvSpPr>
            <p:spPr>
              <a:xfrm>
                <a:off x="15616" y="121250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4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9084822" y="3547459"/>
              <a:ext cx="760565" cy="765430"/>
              <a:chOff x="9035" y="115354"/>
              <a:chExt cx="301853" cy="311732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Text Box 28"/>
              <p:cNvSpPr txBox="1"/>
              <p:nvPr/>
            </p:nvSpPr>
            <p:spPr>
              <a:xfrm>
                <a:off x="9035" y="115354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5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9131508" y="4326635"/>
              <a:ext cx="760565" cy="778453"/>
              <a:chOff x="14534" y="115693"/>
              <a:chExt cx="301853" cy="317036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Text Box 28"/>
              <p:cNvSpPr txBox="1"/>
              <p:nvPr/>
            </p:nvSpPr>
            <p:spPr>
              <a:xfrm>
                <a:off x="14534" y="12099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6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71" name="Right Brace 70"/>
            <p:cNvSpPr/>
            <p:nvPr/>
          </p:nvSpPr>
          <p:spPr>
            <a:xfrm>
              <a:off x="9687943" y="2674430"/>
              <a:ext cx="433846" cy="2140797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Text Box 1"/>
            <p:cNvSpPr txBox="1"/>
            <p:nvPr/>
          </p:nvSpPr>
          <p:spPr>
            <a:xfrm>
              <a:off x="5137234" y="2074225"/>
              <a:ext cx="1262063" cy="63380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31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Sultan Adan" panose="00000400000000000000" pitchFamily="2" charset="-78"/>
                </a:rPr>
                <a:t>مخاطب</a:t>
              </a:r>
              <a:endParaRPr kumimoji="0" lang="en-US" sz="15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 Box 5"/>
            <p:cNvSpPr txBox="1"/>
            <p:nvPr/>
          </p:nvSpPr>
          <p:spPr>
            <a:xfrm>
              <a:off x="4092181" y="1199493"/>
              <a:ext cx="1113508" cy="63655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311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B Titr" panose="00000700000000000000" pitchFamily="2" charset="-78"/>
                </a:rPr>
                <a:t>مذکر</a:t>
              </a:r>
              <a:endParaRPr kumimoji="0" lang="en-US" sz="15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 Box 6"/>
            <p:cNvSpPr txBox="1"/>
            <p:nvPr/>
          </p:nvSpPr>
          <p:spPr>
            <a:xfrm>
              <a:off x="4163042" y="3468412"/>
              <a:ext cx="1113508" cy="72735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311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B Titr" panose="00000700000000000000" pitchFamily="2" charset="-78"/>
                </a:rPr>
                <a:t>مونث</a:t>
              </a:r>
              <a:endParaRPr kumimoji="0" lang="en-US" sz="15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flipH="1">
              <a:off x="2238421" y="852634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>
              <a:off x="2253460" y="1634272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H="1">
              <a:off x="2265331" y="2388246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H="1">
              <a:off x="2278210" y="3074058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H="1">
              <a:off x="2280370" y="3868575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H="1">
              <a:off x="2292241" y="4635428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oup 110"/>
            <p:cNvGrpSpPr/>
            <p:nvPr/>
          </p:nvGrpSpPr>
          <p:grpSpPr>
            <a:xfrm>
              <a:off x="2480034" y="530844"/>
              <a:ext cx="1260717" cy="2258658"/>
              <a:chOff x="2480034" y="530844"/>
              <a:chExt cx="1260717" cy="2258658"/>
            </a:xfrm>
          </p:grpSpPr>
          <p:sp>
            <p:nvSpPr>
              <p:cNvPr id="112" name="Text Box 50"/>
              <p:cNvSpPr txBox="1"/>
              <p:nvPr/>
            </p:nvSpPr>
            <p:spPr>
              <a:xfrm>
                <a:off x="2576342" y="530844"/>
                <a:ext cx="1113508" cy="73102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311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مفرد</a:t>
                </a:r>
                <a:endParaRPr kumimoji="0" lang="en-US" sz="158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Text Box 52"/>
              <p:cNvSpPr txBox="1"/>
              <p:nvPr/>
            </p:nvSpPr>
            <p:spPr>
              <a:xfrm>
                <a:off x="2480034" y="1297696"/>
                <a:ext cx="1209816" cy="73102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311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مثنی</a:t>
                </a:r>
                <a:endParaRPr kumimoji="0" lang="en-US" sz="158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Text Box 52"/>
              <p:cNvSpPr txBox="1"/>
              <p:nvPr/>
            </p:nvSpPr>
            <p:spPr>
              <a:xfrm>
                <a:off x="2530935" y="2058476"/>
                <a:ext cx="1209816" cy="73102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311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جمع</a:t>
                </a:r>
                <a:endParaRPr kumimoji="0" lang="en-US" sz="158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2519138" y="2750876"/>
              <a:ext cx="1274269" cy="2296326"/>
              <a:chOff x="2519138" y="2860060"/>
              <a:chExt cx="1274269" cy="2296326"/>
            </a:xfrm>
          </p:grpSpPr>
          <p:sp>
            <p:nvSpPr>
              <p:cNvPr id="116" name="Text Box 50"/>
              <p:cNvSpPr txBox="1"/>
              <p:nvPr/>
            </p:nvSpPr>
            <p:spPr>
              <a:xfrm>
                <a:off x="2615446" y="2860060"/>
                <a:ext cx="1113508" cy="73102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311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مفرد</a:t>
                </a:r>
                <a:endParaRPr kumimoji="0" lang="en-US" sz="158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Text Box 52"/>
              <p:cNvSpPr txBox="1"/>
              <p:nvPr/>
            </p:nvSpPr>
            <p:spPr>
              <a:xfrm>
                <a:off x="2519138" y="3639791"/>
                <a:ext cx="1209816" cy="73102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311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مثنی</a:t>
                </a:r>
                <a:endParaRPr kumimoji="0" lang="en-US" sz="158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Text Box 52"/>
              <p:cNvSpPr txBox="1"/>
              <p:nvPr/>
            </p:nvSpPr>
            <p:spPr>
              <a:xfrm>
                <a:off x="2583591" y="4425360"/>
                <a:ext cx="1209816" cy="73102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311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جمع</a:t>
                </a:r>
                <a:endParaRPr kumimoji="0" lang="en-US" sz="158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3297054" y="628961"/>
              <a:ext cx="760565" cy="766963"/>
              <a:chOff x="9975" y="115693"/>
              <a:chExt cx="301853" cy="312357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Text Box 28"/>
              <p:cNvSpPr txBox="1"/>
              <p:nvPr/>
            </p:nvSpPr>
            <p:spPr>
              <a:xfrm>
                <a:off x="9975" y="116318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7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3261460" y="2131684"/>
              <a:ext cx="760565" cy="792309"/>
              <a:chOff x="9035" y="115693"/>
              <a:chExt cx="301853" cy="322679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Text Box 28"/>
              <p:cNvSpPr txBox="1"/>
              <p:nvPr/>
            </p:nvSpPr>
            <p:spPr>
              <a:xfrm>
                <a:off x="9035" y="126640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9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3299343" y="2819578"/>
              <a:ext cx="760565" cy="766594"/>
              <a:chOff x="16741" y="115693"/>
              <a:chExt cx="301853" cy="312206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Text Box 28"/>
              <p:cNvSpPr txBox="1"/>
              <p:nvPr/>
            </p:nvSpPr>
            <p:spPr>
              <a:xfrm>
                <a:off x="16741" y="11616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10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3273357" y="3612208"/>
              <a:ext cx="760565" cy="765430"/>
              <a:chOff x="14452" y="115438"/>
              <a:chExt cx="301853" cy="311732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Text Box 28"/>
              <p:cNvSpPr txBox="1"/>
              <p:nvPr/>
            </p:nvSpPr>
            <p:spPr>
              <a:xfrm>
                <a:off x="14452" y="115438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3315063" y="4346364"/>
              <a:ext cx="760565" cy="792309"/>
              <a:chOff x="14534" y="115693"/>
              <a:chExt cx="301853" cy="322679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Text Box 28"/>
              <p:cNvSpPr txBox="1"/>
              <p:nvPr/>
            </p:nvSpPr>
            <p:spPr>
              <a:xfrm>
                <a:off x="14534" y="126640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12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292353" y="1380836"/>
              <a:ext cx="760565" cy="765430"/>
              <a:chOff x="14534" y="115354"/>
              <a:chExt cx="301853" cy="311732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Text Box 28"/>
              <p:cNvSpPr txBox="1"/>
              <p:nvPr/>
            </p:nvSpPr>
            <p:spPr>
              <a:xfrm>
                <a:off x="14534" y="115354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8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137" name="Text Box 1"/>
            <p:cNvSpPr txBox="1"/>
            <p:nvPr/>
          </p:nvSpPr>
          <p:spPr>
            <a:xfrm>
              <a:off x="5002776" y="2862799"/>
              <a:ext cx="1262063" cy="63380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311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_L4i_Dast-Nevis" panose="03000400000000000000" pitchFamily="66" charset="-78"/>
                </a:rPr>
                <a:t>شنونده</a:t>
              </a:r>
              <a:endParaRPr kumimoji="0" lang="en-US" sz="1589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_L4i_Dast-Nevis" panose="03000400000000000000" pitchFamily="66" charset="-78"/>
              </a:endParaRPr>
            </a:p>
          </p:txBody>
        </p:sp>
        <p:sp>
          <p:nvSpPr>
            <p:cNvPr id="138" name="Right Brace 137"/>
            <p:cNvSpPr/>
            <p:nvPr/>
          </p:nvSpPr>
          <p:spPr>
            <a:xfrm>
              <a:off x="4809122" y="858127"/>
              <a:ext cx="590411" cy="3744418"/>
            </a:xfrm>
            <a:prstGeom prst="rightBrace">
              <a:avLst>
                <a:gd name="adj1" fmla="val 51384"/>
                <a:gd name="adj2" fmla="val 49686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ight Brace 138"/>
            <p:cNvSpPr/>
            <p:nvPr/>
          </p:nvSpPr>
          <p:spPr>
            <a:xfrm>
              <a:off x="3884244" y="451248"/>
              <a:ext cx="433846" cy="2140797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Right Brace 139"/>
            <p:cNvSpPr/>
            <p:nvPr/>
          </p:nvSpPr>
          <p:spPr>
            <a:xfrm>
              <a:off x="3870626" y="2713621"/>
              <a:ext cx="433846" cy="2140797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Text Box 1"/>
            <p:cNvSpPr txBox="1"/>
            <p:nvPr/>
          </p:nvSpPr>
          <p:spPr>
            <a:xfrm>
              <a:off x="7508681" y="5603820"/>
              <a:ext cx="1262063" cy="59616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31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Sultan Adan" panose="00000400000000000000" pitchFamily="2" charset="-78"/>
                </a:rPr>
                <a:t>مُتَکَلِّم</a:t>
              </a:r>
              <a:endParaRPr kumimoji="0" lang="en-US" sz="231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Sultan Adan" panose="00000400000000000000" pitchFamily="2" charset="-78"/>
              </a:endParaRPr>
            </a:p>
          </p:txBody>
        </p:sp>
        <p:sp>
          <p:nvSpPr>
            <p:cNvPr id="161" name="Text Box 1"/>
            <p:cNvSpPr txBox="1"/>
            <p:nvPr/>
          </p:nvSpPr>
          <p:spPr>
            <a:xfrm>
              <a:off x="7408273" y="6040697"/>
              <a:ext cx="1262063" cy="63380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311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_L4i_Dast-Nevis" panose="03000400000000000000" pitchFamily="66" charset="-78"/>
                </a:rPr>
                <a:t>گوینده</a:t>
              </a:r>
              <a:endParaRPr kumimoji="0" lang="en-US" sz="1589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_L4i_Dast-Nevis" panose="03000400000000000000" pitchFamily="66" charset="-78"/>
              </a:endParaRPr>
            </a:p>
          </p:txBody>
        </p:sp>
        <p:sp>
          <p:nvSpPr>
            <p:cNvPr id="162" name="Right Brace 161"/>
            <p:cNvSpPr/>
            <p:nvPr/>
          </p:nvSpPr>
          <p:spPr>
            <a:xfrm>
              <a:off x="7306889" y="5219578"/>
              <a:ext cx="324518" cy="1310806"/>
            </a:xfrm>
            <a:prstGeom prst="rightBrace">
              <a:avLst>
                <a:gd name="adj1" fmla="val 51384"/>
                <a:gd name="adj2" fmla="val 49686"/>
              </a:avLst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Text Box 35"/>
            <p:cNvSpPr txBox="1"/>
            <p:nvPr/>
          </p:nvSpPr>
          <p:spPr>
            <a:xfrm>
              <a:off x="6021181" y="5175222"/>
              <a:ext cx="1035974" cy="5950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311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وَحْدَه</a:t>
              </a:r>
              <a:endParaRPr kumimoji="0" lang="en-US" sz="15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Text Box 41"/>
            <p:cNvSpPr txBox="1"/>
            <p:nvPr/>
          </p:nvSpPr>
          <p:spPr>
            <a:xfrm>
              <a:off x="6002518" y="5946506"/>
              <a:ext cx="1073300" cy="60710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311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مَعَ </a:t>
              </a:r>
              <a:r>
                <a:rPr kumimoji="0" lang="fa-IR" sz="2311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الْغیر</a:t>
              </a:r>
              <a:endParaRPr kumimoji="0" lang="en-US" sz="15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5" name="Straight Arrow Connector 164"/>
            <p:cNvCxnSpPr/>
            <p:nvPr/>
          </p:nvCxnSpPr>
          <p:spPr>
            <a:xfrm flipH="1">
              <a:off x="5543180" y="5484075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 flipH="1">
              <a:off x="5517422" y="6275874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7" name="Group 166"/>
            <p:cNvGrpSpPr/>
            <p:nvPr/>
          </p:nvGrpSpPr>
          <p:grpSpPr>
            <a:xfrm>
              <a:off x="6709456" y="5258782"/>
              <a:ext cx="760565" cy="792572"/>
              <a:chOff x="14917" y="115693"/>
              <a:chExt cx="301853" cy="322786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Text Box 28"/>
              <p:cNvSpPr txBox="1"/>
              <p:nvPr/>
            </p:nvSpPr>
            <p:spPr>
              <a:xfrm>
                <a:off x="14917" y="12674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13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6769201" y="6007408"/>
              <a:ext cx="760565" cy="792721"/>
              <a:chOff x="14698" y="115693"/>
              <a:chExt cx="301853" cy="322847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Text Box 28"/>
              <p:cNvSpPr txBox="1"/>
              <p:nvPr/>
            </p:nvSpPr>
            <p:spPr>
              <a:xfrm>
                <a:off x="14698" y="126808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14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>
            <a:off x="9474268" y="5036257"/>
            <a:ext cx="2289401" cy="1512919"/>
            <a:chOff x="9411669" y="4937791"/>
            <a:chExt cx="2289401" cy="1512919"/>
          </a:xfrm>
        </p:grpSpPr>
        <p:grpSp>
          <p:nvGrpSpPr>
            <p:cNvPr id="194" name="Group 193"/>
            <p:cNvGrpSpPr/>
            <p:nvPr/>
          </p:nvGrpSpPr>
          <p:grpSpPr>
            <a:xfrm>
              <a:off x="9602186" y="5219528"/>
              <a:ext cx="2098884" cy="1231182"/>
              <a:chOff x="9131508" y="5469755"/>
              <a:chExt cx="2098884" cy="1231182"/>
            </a:xfrm>
          </p:grpSpPr>
          <p:sp>
            <p:nvSpPr>
              <p:cNvPr id="190" name="Rounded Rectangle 189"/>
              <p:cNvSpPr/>
              <p:nvPr/>
            </p:nvSpPr>
            <p:spPr>
              <a:xfrm>
                <a:off x="9131508" y="5519471"/>
                <a:ext cx="2098884" cy="1158928"/>
              </a:xfrm>
              <a:prstGeom prst="roundRect">
                <a:avLst/>
              </a:prstGeom>
              <a:solidFill>
                <a:srgbClr val="FFFF0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Text Box 148"/>
              <p:cNvSpPr txBox="1"/>
              <p:nvPr/>
            </p:nvSpPr>
            <p:spPr>
              <a:xfrm>
                <a:off x="9136223" y="5469755"/>
                <a:ext cx="2069178" cy="123118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Homa" panose="00000400000000000000" pitchFamily="2" charset="-78"/>
                  </a:rPr>
                  <a:t>در صرف فعل </a:t>
                </a:r>
                <a:r>
                  <a:rPr kumimoji="0" lang="fa-I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Homa" panose="00000400000000000000" pitchFamily="2" charset="-78"/>
                  </a:rPr>
                  <a:t>مضارع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Homa" panose="00000400000000000000" pitchFamily="2" charset="-78"/>
                  </a:rPr>
                  <a:t>توجه </a:t>
                </a:r>
                <a:r>
                  <a:rPr kumimoji="0" lang="fa-I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Homa" panose="00000400000000000000" pitchFamily="2" charset="-78"/>
                  </a:rPr>
                  <a:t>به </a:t>
                </a:r>
                <a:r>
                  <a:rPr kumimoji="0" lang="fa-I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عین </a:t>
                </a:r>
                <a:r>
                  <a:rPr kumimoji="0" lang="fa-I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الفعل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Homa" panose="00000400000000000000" pitchFamily="2" charset="-78"/>
                  </a:rPr>
                  <a:t>   </a:t>
                </a:r>
                <a:r>
                  <a:rPr kumimoji="0" lang="fa-I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Homa" panose="00000400000000000000" pitchFamily="2" charset="-78"/>
                  </a:rPr>
                  <a:t>بسیار مهم </a:t>
                </a:r>
                <a:r>
                  <a:rPr kumimoji="0" lang="fa-I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Homa" panose="00000400000000000000" pitchFamily="2" charset="-78"/>
                  </a:rPr>
                  <a:t>است</a:t>
                </a:r>
                <a:r>
                  <a:rPr kumimoji="0" lang="fa-I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Homa" panose="00000400000000000000" pitchFamily="2" charset="-78"/>
                  </a:rPr>
                  <a:t>.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5" name="Text Box 149"/>
            <p:cNvSpPr txBox="1"/>
            <p:nvPr/>
          </p:nvSpPr>
          <p:spPr>
            <a:xfrm>
              <a:off x="9411669" y="4937791"/>
              <a:ext cx="769484" cy="73084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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-396652" y="2544373"/>
            <a:ext cx="3263791" cy="1112353"/>
            <a:chOff x="2975019" y="2854340"/>
            <a:chExt cx="3263791" cy="1112353"/>
          </a:xfrm>
        </p:grpSpPr>
        <p:sp>
          <p:nvSpPr>
            <p:cNvPr id="176" name="Text Box 80"/>
            <p:cNvSpPr txBox="1"/>
            <p:nvPr/>
          </p:nvSpPr>
          <p:spPr>
            <a:xfrm>
              <a:off x="2975019" y="2938466"/>
              <a:ext cx="3263791" cy="102822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اَنْتِ</a:t>
              </a:r>
              <a:r>
                <a:rPr kumimoji="0" lang="fa-I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تَـ</a:t>
              </a:r>
              <a:r>
                <a:rPr kumimoji="0" lang="fa-I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ذهـب</a:t>
              </a:r>
              <a:r>
                <a:rPr kumimoji="0" lang="fa-I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ینَ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Text Box 86"/>
            <p:cNvSpPr txBox="1"/>
            <p:nvPr/>
          </p:nvSpPr>
          <p:spPr>
            <a:xfrm>
              <a:off x="3962945" y="2953428"/>
              <a:ext cx="485028" cy="51661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ََ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Text Box 80"/>
            <p:cNvSpPr txBox="1"/>
            <p:nvPr/>
          </p:nvSpPr>
          <p:spPr>
            <a:xfrm>
              <a:off x="4052143" y="2854340"/>
              <a:ext cx="920451" cy="59823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2883941" y="4845086"/>
            <a:ext cx="3352298" cy="1580645"/>
            <a:chOff x="4095641" y="1329792"/>
            <a:chExt cx="3352298" cy="1580645"/>
          </a:xfrm>
        </p:grpSpPr>
        <p:sp>
          <p:nvSpPr>
            <p:cNvPr id="180" name="Text Box 86"/>
            <p:cNvSpPr txBox="1"/>
            <p:nvPr/>
          </p:nvSpPr>
          <p:spPr>
            <a:xfrm>
              <a:off x="4095641" y="1474918"/>
              <a:ext cx="3352298" cy="143551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اَنا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أ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ذهــب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Text Box 86"/>
            <p:cNvSpPr txBox="1"/>
            <p:nvPr/>
          </p:nvSpPr>
          <p:spPr>
            <a:xfrm>
              <a:off x="5771790" y="1329792"/>
              <a:ext cx="498920" cy="56385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ََ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Text Box 86"/>
            <p:cNvSpPr txBox="1"/>
            <p:nvPr/>
          </p:nvSpPr>
          <p:spPr>
            <a:xfrm>
              <a:off x="5097058" y="1589114"/>
              <a:ext cx="880796" cy="72701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ََ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444319" y="1679382"/>
              <a:ext cx="11848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5565812" y="1500676"/>
              <a:ext cx="5149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1180228" y="313143"/>
            <a:ext cx="4621137" cy="1375292"/>
            <a:chOff x="-1167349" y="287385"/>
            <a:chExt cx="4621137" cy="1375292"/>
          </a:xfrm>
        </p:grpSpPr>
        <p:grpSp>
          <p:nvGrpSpPr>
            <p:cNvPr id="186" name="Group 185"/>
            <p:cNvGrpSpPr/>
            <p:nvPr/>
          </p:nvGrpSpPr>
          <p:grpSpPr>
            <a:xfrm>
              <a:off x="-1167349" y="338901"/>
              <a:ext cx="4621137" cy="1323776"/>
              <a:chOff x="7210595" y="3057725"/>
              <a:chExt cx="1690441" cy="686082"/>
            </a:xfrm>
          </p:grpSpPr>
          <p:sp>
            <p:nvSpPr>
              <p:cNvPr id="189" name="Text Box 80"/>
              <p:cNvSpPr txBox="1"/>
              <p:nvPr/>
            </p:nvSpPr>
            <p:spPr>
              <a:xfrm>
                <a:off x="7210595" y="3057725"/>
                <a:ext cx="1690441" cy="68608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اَنْتَ</a:t>
                </a:r>
                <a:r>
                  <a:rPr kumimoji="0" lang="fa-I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 </a:t>
                </a:r>
                <a:r>
                  <a:rPr kumimoji="0" lang="fa-IR" sz="4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تَـ</a:t>
                </a:r>
                <a:r>
                  <a:rPr kumimoji="0" lang="fa-IR" sz="4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ذهـب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Text Box 86"/>
              <p:cNvSpPr txBox="1"/>
              <p:nvPr/>
            </p:nvSpPr>
            <p:spPr>
              <a:xfrm>
                <a:off x="7664595" y="3104450"/>
                <a:ext cx="405353" cy="3511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5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ََ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7" name="Text Box 80"/>
            <p:cNvSpPr txBox="1"/>
            <p:nvPr/>
          </p:nvSpPr>
          <p:spPr>
            <a:xfrm>
              <a:off x="-228244" y="475991"/>
              <a:ext cx="750455" cy="59404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Text Box 80"/>
            <p:cNvSpPr txBox="1"/>
            <p:nvPr/>
          </p:nvSpPr>
          <p:spPr>
            <a:xfrm>
              <a:off x="443822" y="287385"/>
              <a:ext cx="929239" cy="5921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772344" y="262258"/>
            <a:ext cx="4621137" cy="1375292"/>
            <a:chOff x="-1167349" y="287385"/>
            <a:chExt cx="4621137" cy="1375292"/>
          </a:xfrm>
        </p:grpSpPr>
        <p:grpSp>
          <p:nvGrpSpPr>
            <p:cNvPr id="142" name="Group 141"/>
            <p:cNvGrpSpPr/>
            <p:nvPr/>
          </p:nvGrpSpPr>
          <p:grpSpPr>
            <a:xfrm>
              <a:off x="-1167349" y="338901"/>
              <a:ext cx="4621137" cy="1323776"/>
              <a:chOff x="7210595" y="3057725"/>
              <a:chExt cx="1690441" cy="686082"/>
            </a:xfrm>
          </p:grpSpPr>
          <p:sp>
            <p:nvSpPr>
              <p:cNvPr id="145" name="Text Box 80"/>
              <p:cNvSpPr txBox="1"/>
              <p:nvPr/>
            </p:nvSpPr>
            <p:spPr>
              <a:xfrm>
                <a:off x="7210595" y="3057725"/>
                <a:ext cx="1690441" cy="68608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1156"/>
                  </a:spcAft>
                </a:pPr>
                <a:r>
                  <a:rPr lang="fa-IR" sz="4400" b="1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هُوَ</a:t>
                </a:r>
                <a:r>
                  <a:rPr lang="fa-IR" sz="44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 </a:t>
                </a:r>
                <a:r>
                  <a:rPr lang="fa-IR" sz="4400" b="1" dirty="0"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ی</a:t>
                </a:r>
                <a:r>
                  <a:rPr lang="fa-IR" sz="44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َـ</a:t>
                </a:r>
                <a:r>
                  <a:rPr lang="fa-IR" sz="4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ذهـب</a:t>
                </a:r>
                <a:endParaRPr lang="en-US" sz="36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Text Box 86"/>
              <p:cNvSpPr txBox="1"/>
              <p:nvPr/>
            </p:nvSpPr>
            <p:spPr>
              <a:xfrm>
                <a:off x="7664595" y="3104450"/>
                <a:ext cx="405353" cy="3511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1156"/>
                  </a:spcAft>
                </a:pPr>
                <a:r>
                  <a:rPr lang="fa-IR" sz="5400" b="1" dirty="0" smtClean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ََ</a:t>
                </a:r>
                <a:endParaRPr lang="en-US" sz="5400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3" name="Text Box 80"/>
            <p:cNvSpPr txBox="1"/>
            <p:nvPr/>
          </p:nvSpPr>
          <p:spPr>
            <a:xfrm>
              <a:off x="-99454" y="463112"/>
              <a:ext cx="750455" cy="59404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1156"/>
                </a:spcAft>
              </a:pPr>
              <a:r>
                <a:rPr lang="fa-IR" sz="48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lang="en-US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Text Box 80"/>
            <p:cNvSpPr txBox="1"/>
            <p:nvPr/>
          </p:nvSpPr>
          <p:spPr>
            <a:xfrm>
              <a:off x="572612" y="287385"/>
              <a:ext cx="929239" cy="5921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1156"/>
                </a:spcAft>
              </a:pPr>
              <a:r>
                <a:rPr lang="fa-IR" sz="48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lang="en-US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4806339" y="2417295"/>
            <a:ext cx="4621137" cy="1375292"/>
            <a:chOff x="-1167349" y="287385"/>
            <a:chExt cx="4621137" cy="1375292"/>
          </a:xfrm>
        </p:grpSpPr>
        <p:grpSp>
          <p:nvGrpSpPr>
            <p:cNvPr id="148" name="Group 147"/>
            <p:cNvGrpSpPr/>
            <p:nvPr/>
          </p:nvGrpSpPr>
          <p:grpSpPr>
            <a:xfrm>
              <a:off x="-1167349" y="338901"/>
              <a:ext cx="4621137" cy="1323776"/>
              <a:chOff x="7210595" y="3057725"/>
              <a:chExt cx="1690441" cy="686082"/>
            </a:xfrm>
          </p:grpSpPr>
          <p:sp>
            <p:nvSpPr>
              <p:cNvPr id="151" name="Text Box 80"/>
              <p:cNvSpPr txBox="1"/>
              <p:nvPr/>
            </p:nvSpPr>
            <p:spPr>
              <a:xfrm>
                <a:off x="7210595" y="3057725"/>
                <a:ext cx="1690441" cy="68608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1156"/>
                  </a:spcAft>
                </a:pPr>
                <a:r>
                  <a:rPr lang="fa-IR" sz="4400" b="1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هِیَ</a:t>
                </a:r>
                <a:r>
                  <a:rPr lang="fa-IR" sz="44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 </a:t>
                </a:r>
                <a:r>
                  <a:rPr lang="fa-IR" sz="4400" b="1" dirty="0"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ت</a:t>
                </a:r>
                <a:r>
                  <a:rPr lang="fa-IR" sz="44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َـ</a:t>
                </a:r>
                <a:r>
                  <a:rPr lang="fa-IR" sz="4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ذهـب</a:t>
                </a:r>
                <a:endParaRPr lang="en-US" sz="36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Text Box 86"/>
              <p:cNvSpPr txBox="1"/>
              <p:nvPr/>
            </p:nvSpPr>
            <p:spPr>
              <a:xfrm>
                <a:off x="7664595" y="3104450"/>
                <a:ext cx="405353" cy="3511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1156"/>
                  </a:spcAft>
                </a:pPr>
                <a:r>
                  <a:rPr lang="fa-IR" sz="5400" b="1" dirty="0" smtClean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ََ</a:t>
                </a:r>
                <a:endParaRPr lang="en-US" sz="5400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9" name="Text Box 80"/>
            <p:cNvSpPr txBox="1"/>
            <p:nvPr/>
          </p:nvSpPr>
          <p:spPr>
            <a:xfrm>
              <a:off x="-138091" y="475991"/>
              <a:ext cx="750455" cy="59404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1156"/>
                </a:spcAft>
              </a:pPr>
              <a:r>
                <a:rPr lang="fa-IR" sz="48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lang="en-US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Text Box 80"/>
            <p:cNvSpPr txBox="1"/>
            <p:nvPr/>
          </p:nvSpPr>
          <p:spPr>
            <a:xfrm>
              <a:off x="533975" y="287385"/>
              <a:ext cx="929239" cy="5921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1156"/>
                </a:spcAft>
              </a:pPr>
              <a:r>
                <a:rPr lang="fa-IR" sz="48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lang="en-US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2141441" y="5724475"/>
            <a:ext cx="4621137" cy="1375292"/>
            <a:chOff x="-1167349" y="287385"/>
            <a:chExt cx="4621137" cy="1375292"/>
          </a:xfrm>
        </p:grpSpPr>
        <p:grpSp>
          <p:nvGrpSpPr>
            <p:cNvPr id="154" name="Group 153"/>
            <p:cNvGrpSpPr/>
            <p:nvPr/>
          </p:nvGrpSpPr>
          <p:grpSpPr>
            <a:xfrm>
              <a:off x="-1167349" y="338901"/>
              <a:ext cx="4621137" cy="1323776"/>
              <a:chOff x="7210595" y="3057725"/>
              <a:chExt cx="1690441" cy="686082"/>
            </a:xfrm>
          </p:grpSpPr>
          <p:sp>
            <p:nvSpPr>
              <p:cNvPr id="157" name="Text Box 80"/>
              <p:cNvSpPr txBox="1"/>
              <p:nvPr/>
            </p:nvSpPr>
            <p:spPr>
              <a:xfrm>
                <a:off x="7210595" y="3057725"/>
                <a:ext cx="1690441" cy="68608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1156"/>
                  </a:spcAft>
                </a:pPr>
                <a:r>
                  <a:rPr lang="fa-IR" sz="4400" b="1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نَحْنُ</a:t>
                </a:r>
                <a:r>
                  <a:rPr lang="fa-IR" sz="44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 </a:t>
                </a:r>
                <a:r>
                  <a:rPr lang="fa-IR" sz="4400" b="1" dirty="0"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ن</a:t>
                </a:r>
                <a:r>
                  <a:rPr lang="fa-IR" sz="44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َـ</a:t>
                </a:r>
                <a:r>
                  <a:rPr lang="fa-IR" sz="4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ذهـب</a:t>
                </a:r>
                <a:endParaRPr lang="en-US" sz="36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Text Box 86"/>
              <p:cNvSpPr txBox="1"/>
              <p:nvPr/>
            </p:nvSpPr>
            <p:spPr>
              <a:xfrm>
                <a:off x="7664595" y="3104450"/>
                <a:ext cx="405353" cy="3511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1156"/>
                  </a:spcAft>
                </a:pPr>
                <a:r>
                  <a:rPr lang="fa-IR" sz="5400" b="1" dirty="0" smtClean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ََ</a:t>
                </a:r>
                <a:endParaRPr lang="en-US" sz="5400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5" name="Text Box 80"/>
            <p:cNvSpPr txBox="1"/>
            <p:nvPr/>
          </p:nvSpPr>
          <p:spPr>
            <a:xfrm>
              <a:off x="-118784" y="470830"/>
              <a:ext cx="750455" cy="59404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1156"/>
                </a:spcAft>
              </a:pPr>
              <a:r>
                <a:rPr lang="fa-IR" sz="48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lang="en-US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80"/>
            <p:cNvSpPr txBox="1"/>
            <p:nvPr/>
          </p:nvSpPr>
          <p:spPr>
            <a:xfrm>
              <a:off x="495338" y="287385"/>
              <a:ext cx="929239" cy="5921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1156"/>
                </a:spcAft>
              </a:pPr>
              <a:r>
                <a:rPr lang="fa-IR" sz="48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lang="en-US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14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0"/>
          <p:cNvSpPr txBox="1"/>
          <p:nvPr/>
        </p:nvSpPr>
        <p:spPr>
          <a:xfrm>
            <a:off x="1860224" y="3015192"/>
            <a:ext cx="7018987" cy="140534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 EntezareZohoor 3 **" panose="00000700000000000000" pitchFamily="2" charset="-78"/>
              </a:rPr>
              <a:t>آموزش صرف فعل مستقبل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 EntezareZohoor 3 **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27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3338" y="294036"/>
            <a:ext cx="7018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_L4i_Dast-Nevis" panose="03000400000000000000" pitchFamily="66" charset="-78"/>
              </a:rPr>
              <a:t>«صرف فعل مضارع در زبان فارسی 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L4i_Nastaliq" panose="02020505000000020003" pitchFamily="18" charset="0"/>
              <a:ea typeface="+mn-ea"/>
              <a:cs typeface="_L4i_Dast-Nevis" panose="03000400000000000000" pitchFamily="66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758" y="1345378"/>
            <a:ext cx="11727811" cy="4791204"/>
            <a:chOff x="-25758" y="1345378"/>
            <a:chExt cx="11727811" cy="4791204"/>
          </a:xfrm>
        </p:grpSpPr>
        <p:sp>
          <p:nvSpPr>
            <p:cNvPr id="4" name="TextBox 3"/>
            <p:cNvSpPr txBox="1"/>
            <p:nvPr/>
          </p:nvSpPr>
          <p:spPr>
            <a:xfrm>
              <a:off x="6986783" y="2444411"/>
              <a:ext cx="3116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من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 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می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 رو 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م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04484" y="3966691"/>
              <a:ext cx="3116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تو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 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می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 رو 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ی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93026" y="5551807"/>
              <a:ext cx="3116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او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 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می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 رو 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د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80139" y="2370148"/>
              <a:ext cx="3116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ما 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می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 رو 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یم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48117" y="3983283"/>
              <a:ext cx="3116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شما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 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می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 رو 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ید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4337" y="5551807"/>
              <a:ext cx="3116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ایشان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 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می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 رو </a:t>
              </a: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ند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endParaRPr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9750908" y="2644678"/>
              <a:ext cx="425000" cy="3420690"/>
            </a:xfrm>
            <a:prstGeom prst="rightBrace">
              <a:avLst>
                <a:gd name="adj1" fmla="val 73611"/>
                <a:gd name="adj2" fmla="val 500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89166" y="3966691"/>
              <a:ext cx="17128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2  Titr" panose="00000700000000000000" pitchFamily="2" charset="-78"/>
                </a:rPr>
                <a:t>مفرد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2  Titr" panose="00000700000000000000" pitchFamily="2" charset="-78"/>
              </a:endParaRPr>
            </a:p>
          </p:txBody>
        </p:sp>
        <p:sp>
          <p:nvSpPr>
            <p:cNvPr id="12" name="Right Brace 11"/>
            <p:cNvSpPr/>
            <p:nvPr/>
          </p:nvSpPr>
          <p:spPr>
            <a:xfrm flipH="1">
              <a:off x="1474629" y="2548733"/>
              <a:ext cx="431444" cy="3420690"/>
            </a:xfrm>
            <a:prstGeom prst="rightBrace">
              <a:avLst>
                <a:gd name="adj1" fmla="val 73611"/>
                <a:gd name="adj2" fmla="val 500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25758" y="3782025"/>
              <a:ext cx="17128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2  Titr" panose="00000700000000000000" pitchFamily="2" charset="-78"/>
                </a:rPr>
                <a:t>جمع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2  Titr" panose="00000700000000000000" pitchFamily="2" charset="-78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24741" y="1345378"/>
              <a:ext cx="2550019" cy="1234096"/>
              <a:chOff x="4803820" y="1293862"/>
              <a:chExt cx="2550019" cy="1234096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6706674" y="1844831"/>
                <a:ext cx="647165" cy="683127"/>
              </a:xfrm>
              <a:prstGeom prst="straightConnector1">
                <a:avLst/>
              </a:prstGeom>
              <a:ln w="28575">
                <a:solidFill>
                  <a:schemeClr val="tx1">
                    <a:alpha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4803820" y="1777286"/>
                <a:ext cx="553791" cy="750672"/>
              </a:xfrm>
              <a:prstGeom prst="straightConnector1">
                <a:avLst/>
              </a:prstGeom>
              <a:ln w="28575">
                <a:solidFill>
                  <a:schemeClr val="tx1">
                    <a:alpha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5069447" y="1293862"/>
                <a:ext cx="18674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2  Titr" panose="00000700000000000000" pitchFamily="2" charset="-78"/>
                  </a:rPr>
                  <a:t>اول شخص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2  Titr" panose="00000700000000000000" pitchFamily="2" charset="-78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882696" y="3167676"/>
              <a:ext cx="2550020" cy="915162"/>
              <a:chOff x="4803820" y="1612797"/>
              <a:chExt cx="2550020" cy="915162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6867654" y="2028277"/>
                <a:ext cx="486186" cy="499682"/>
              </a:xfrm>
              <a:prstGeom prst="straightConnector1">
                <a:avLst/>
              </a:prstGeom>
              <a:ln w="28575">
                <a:solidFill>
                  <a:schemeClr val="tx1">
                    <a:alpha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4803820" y="2030998"/>
                <a:ext cx="466857" cy="496960"/>
              </a:xfrm>
              <a:prstGeom prst="straightConnector1">
                <a:avLst/>
              </a:prstGeom>
              <a:ln w="28575">
                <a:solidFill>
                  <a:schemeClr val="tx1">
                    <a:alpha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178915" y="1612797"/>
                <a:ext cx="18674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2  Titr" panose="00000700000000000000" pitchFamily="2" charset="-78"/>
                  </a:rPr>
                  <a:t>دوم شخص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2  Titr" panose="00000700000000000000" pitchFamily="2" charset="-78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075894" y="4708792"/>
              <a:ext cx="2550020" cy="1005587"/>
              <a:chOff x="4803820" y="1522372"/>
              <a:chExt cx="2550020" cy="1005587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6820952" y="1998131"/>
                <a:ext cx="532888" cy="529828"/>
              </a:xfrm>
              <a:prstGeom prst="straightConnector1">
                <a:avLst/>
              </a:prstGeom>
              <a:ln w="28575">
                <a:solidFill>
                  <a:schemeClr val="tx1">
                    <a:alpha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4803820" y="1996000"/>
                <a:ext cx="478115" cy="531958"/>
              </a:xfrm>
              <a:prstGeom prst="straightConnector1">
                <a:avLst/>
              </a:prstGeom>
              <a:ln w="28575">
                <a:solidFill>
                  <a:schemeClr val="tx1">
                    <a:alpha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5130599" y="1522372"/>
                <a:ext cx="18674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2  Titr" panose="00000700000000000000" pitchFamily="2" charset="-78"/>
                  </a:rPr>
                  <a:t>س</a:t>
                </a:r>
                <a:r>
                  <a:rPr kumimoji="0" lang="fa-I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2  Titr" panose="00000700000000000000" pitchFamily="2" charset="-78"/>
                  </a:rPr>
                  <a:t>وم شخص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2  Titr" panose="00000700000000000000" pitchFamily="2" charset="-78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013101" y="2113789"/>
              <a:ext cx="2257008" cy="613148"/>
              <a:chOff x="9230945" y="942324"/>
              <a:chExt cx="2257008" cy="613148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9230945" y="1555472"/>
                <a:ext cx="2257008" cy="0"/>
              </a:xfrm>
              <a:prstGeom prst="straightConnector1">
                <a:avLst/>
              </a:prstGeom>
              <a:ln w="38100">
                <a:solidFill>
                  <a:srgbClr val="FF0000">
                    <a:alpha val="60000"/>
                  </a:srgbClr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9538420" y="942324"/>
                <a:ext cx="16420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_L4i_Dast-Nevis" panose="03000400000000000000" pitchFamily="66" charset="-78"/>
                  </a:rPr>
                  <a:t>گوینده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_L4i_Dast-Nevis" panose="03000400000000000000" pitchFamily="66" charset="-78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127417" y="3690896"/>
              <a:ext cx="2257008" cy="613148"/>
              <a:chOff x="9230945" y="942324"/>
              <a:chExt cx="2257008" cy="613148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9230945" y="1555472"/>
                <a:ext cx="2257008" cy="0"/>
              </a:xfrm>
              <a:prstGeom prst="straightConnector1">
                <a:avLst/>
              </a:prstGeom>
              <a:ln w="38100">
                <a:solidFill>
                  <a:srgbClr val="FF0000">
                    <a:alpha val="60000"/>
                  </a:srgbClr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9538420" y="942324"/>
                <a:ext cx="16420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_L4i_Dast-Nevis" panose="03000400000000000000" pitchFamily="66" charset="-78"/>
                  </a:rPr>
                  <a:t>شنونده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_L4i_Dast-Nevis" panose="03000400000000000000" pitchFamily="66" charset="-78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190197" y="5320953"/>
              <a:ext cx="2257008" cy="613148"/>
              <a:chOff x="9230945" y="942324"/>
              <a:chExt cx="2257008" cy="613148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>
                <a:off x="9230945" y="1555472"/>
                <a:ext cx="2257008" cy="0"/>
              </a:xfrm>
              <a:prstGeom prst="straightConnector1">
                <a:avLst/>
              </a:prstGeom>
              <a:ln w="38100">
                <a:solidFill>
                  <a:srgbClr val="FF0000">
                    <a:alpha val="60000"/>
                  </a:srgbClr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9538420" y="942324"/>
                <a:ext cx="16420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_L4i_Dast-Nevis" panose="03000400000000000000" pitchFamily="66" charset="-78"/>
                  </a:rPr>
                  <a:t>غایب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_L4i_Dast-Nevis" panose="03000400000000000000" pitchFamily="66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7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247" y="319071"/>
            <a:ext cx="1085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_L4i_Dast-Nevis" panose="03000400000000000000" pitchFamily="66" charset="-78"/>
              </a:rPr>
              <a:t>«طریقه ساخت فعل مستقبل ( آینده ) در زبان فارسی»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L4i_Nastaliq" panose="02020505000000020003" pitchFamily="18" charset="0"/>
              <a:ea typeface="+mn-ea"/>
              <a:cs typeface="_L4i_Dast-Nevis" panose="03000400000000000000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8107" y="2035125"/>
            <a:ext cx="2743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می رو </a:t>
            </a: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م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_L4i_Nastaliq" panose="02020505000000020003" pitchFamily="18" charset="0"/>
              <a:ea typeface="+mn-ea"/>
              <a:cs typeface="A Soraya" panose="000007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57991" y="1925222"/>
            <a:ext cx="3116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 IranNastaliq" panose="02020505000000020003" pitchFamily="18" charset="0"/>
                <a:ea typeface="+mn-ea"/>
                <a:cs typeface="A IranNastaliq" panose="02020505000000020003" pitchFamily="18" charset="0"/>
              </a:rPr>
              <a:t>مضارع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 IranNastaliq" panose="02020505000000020003" pitchFamily="18" charset="0"/>
              <a:ea typeface="+mn-ea"/>
              <a:cs typeface="A IranNastaliq" panose="02020505000000020003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7559899" y="2479220"/>
            <a:ext cx="114621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061396" y="3941198"/>
            <a:ext cx="2743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خواهـ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_L4i_Nastaliq" panose="02020505000000020003" pitchFamily="18" charset="0"/>
              <a:ea typeface="+mn-ea"/>
              <a:cs typeface="A Soraya" panose="00000700000000000000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08107" y="3641276"/>
            <a:ext cx="3116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 IranNastaliq" panose="02020505000000020003" pitchFamily="18" charset="0"/>
                <a:ea typeface="+mn-ea"/>
                <a:cs typeface="A Ghasem" panose="00000400000000000000" pitchFamily="2" charset="-78"/>
              </a:rPr>
              <a:t>مستقبل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 IranNastaliq" panose="02020505000000020003" pitchFamily="18" charset="0"/>
              <a:ea typeface="+mn-ea"/>
              <a:cs typeface="A Ghasem" panose="00000400000000000000" pitchFamily="2" charset="-78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7361888" y="4295141"/>
            <a:ext cx="114621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750563" y="3941198"/>
            <a:ext cx="1918142" cy="720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رفت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_L4i_Nastaliq" panose="02020505000000020003" pitchFamily="18" charset="0"/>
              <a:ea typeface="+mn-ea"/>
              <a:cs typeface="A Soraya" panose="00000700000000000000" pitchFamily="2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85942" y="2035125"/>
            <a:ext cx="1767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م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_L4i_Nastaliq" panose="02020505000000020003" pitchFamily="18" charset="0"/>
              <a:ea typeface="+mn-ea"/>
              <a:cs typeface="A Soraya" panose="00000700000000000000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11811" y="2397773"/>
            <a:ext cx="2387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2  Yekan" panose="00000400000000000000" pitchFamily="2" charset="-78"/>
              </a:rPr>
              <a:t>بُن ماضی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_L4i_Nastaliq" panose="02020505000000020003" pitchFamily="18" charset="0"/>
              <a:ea typeface="+mn-ea"/>
              <a:cs typeface="2  Yekan" panose="00000400000000000000" pitchFamily="2" charset="-78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342630" y="3297518"/>
            <a:ext cx="655268" cy="6436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3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28711 0.2780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5" grpId="0"/>
      <p:bldP spid="38" grpId="0"/>
      <p:bldP spid="39" grpId="0"/>
      <p:bldP spid="41" grpId="0"/>
      <p:bldP spid="42" grpId="0"/>
      <p:bldP spid="42" grpId="1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247" y="319071"/>
            <a:ext cx="1085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_L4i_Dast-Nevis" panose="03000400000000000000" pitchFamily="66" charset="-78"/>
              </a:rPr>
              <a:t>«طریقه ساخت فعل مستقبل ( آینده ) در زبان فارسی»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L4i_Nastaliq" panose="02020505000000020003" pitchFamily="18" charset="0"/>
              <a:ea typeface="+mn-ea"/>
              <a:cs typeface="_L4i_Dast-Nevis" panose="03000400000000000000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8107" y="2035125"/>
            <a:ext cx="2743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می رو 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ی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_L4i_Nastaliq" panose="02020505000000020003" pitchFamily="18" charset="0"/>
              <a:ea typeface="+mn-ea"/>
              <a:cs typeface="A Soraya" panose="000007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57991" y="1925222"/>
            <a:ext cx="3116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 IranNastaliq" panose="02020505000000020003" pitchFamily="18" charset="0"/>
                <a:ea typeface="+mn-ea"/>
                <a:cs typeface="A IranNastaliq" panose="02020505000000020003" pitchFamily="18" charset="0"/>
              </a:rPr>
              <a:t>مضارع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 IranNastaliq" panose="02020505000000020003" pitchFamily="18" charset="0"/>
              <a:ea typeface="+mn-ea"/>
              <a:cs typeface="A IranNastaliq" panose="02020505000000020003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7559899" y="2479220"/>
            <a:ext cx="114621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061396" y="3941198"/>
            <a:ext cx="2743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خواهـ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_L4i_Nastaliq" panose="02020505000000020003" pitchFamily="18" charset="0"/>
              <a:ea typeface="+mn-ea"/>
              <a:cs typeface="A Soraya" panose="00000700000000000000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08107" y="3641276"/>
            <a:ext cx="3116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 IranNastaliq" panose="02020505000000020003" pitchFamily="18" charset="0"/>
                <a:ea typeface="+mn-ea"/>
                <a:cs typeface="A Ghasem" panose="00000400000000000000" pitchFamily="2" charset="-78"/>
              </a:rPr>
              <a:t>مستقبل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 IranNastaliq" panose="02020505000000020003" pitchFamily="18" charset="0"/>
              <a:ea typeface="+mn-ea"/>
              <a:cs typeface="A Ghasem" panose="00000400000000000000" pitchFamily="2" charset="-78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7361888" y="4295141"/>
            <a:ext cx="114621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285942" y="2035125"/>
            <a:ext cx="1767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ی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_L4i_Nastaliq" panose="02020505000000020003" pitchFamily="18" charset="0"/>
              <a:ea typeface="+mn-ea"/>
              <a:cs typeface="A Soraya" panose="000007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01443" y="2530546"/>
            <a:ext cx="4567262" cy="2131426"/>
            <a:chOff x="1101443" y="2530546"/>
            <a:chExt cx="4567262" cy="2131426"/>
          </a:xfrm>
        </p:grpSpPr>
        <p:sp>
          <p:nvSpPr>
            <p:cNvPr id="41" name="TextBox 40"/>
            <p:cNvSpPr txBox="1"/>
            <p:nvPr/>
          </p:nvSpPr>
          <p:spPr>
            <a:xfrm>
              <a:off x="3750563" y="3941198"/>
              <a:ext cx="1918142" cy="720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A Soraya" panose="00000700000000000000" pitchFamily="2" charset="-78"/>
                </a:rPr>
                <a:t>رفت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01443" y="2530546"/>
              <a:ext cx="23876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5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+mn-ea"/>
                  <a:cs typeface="2  Yekan" panose="00000400000000000000" pitchFamily="2" charset="-78"/>
                </a:rPr>
                <a:t>بُن ماضی</a:t>
              </a:r>
              <a:endPara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2  Yekan" panose="00000400000000000000" pitchFamily="2" charset="-78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3415613" y="3453876"/>
              <a:ext cx="669900" cy="5526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991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29987 0.30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8" grpId="0"/>
      <p:bldP spid="39" grpId="0"/>
      <p:bldP spid="42" grpId="0"/>
      <p:bldP spid="4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3977545" y="1588182"/>
            <a:ext cx="1302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2  Mehr" panose="00000700000000000000" pitchFamily="2" charset="-78"/>
              </a:rPr>
              <a:t>سَـ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2  Mehr" panose="000007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2  Mehr" panose="00000700000000000000" pitchFamily="2" charset="-78"/>
              </a:rPr>
              <a:t>سَوْفَ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2  Mehr" panose="00000700000000000000" pitchFamily="2" charset="-78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flipH="1" flipV="1">
            <a:off x="5199004" y="2557726"/>
            <a:ext cx="882787" cy="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8604868" y="649930"/>
            <a:ext cx="3274882" cy="705859"/>
            <a:chOff x="1715716" y="341310"/>
            <a:chExt cx="3274882" cy="705859"/>
          </a:xfrm>
        </p:grpSpPr>
        <p:grpSp>
          <p:nvGrpSpPr>
            <p:cNvPr id="30" name="Group 29"/>
            <p:cNvGrpSpPr/>
            <p:nvPr/>
          </p:nvGrpSpPr>
          <p:grpSpPr>
            <a:xfrm>
              <a:off x="2977167" y="473684"/>
              <a:ext cx="2013431" cy="573485"/>
              <a:chOff x="8906224" y="941693"/>
              <a:chExt cx="2013431" cy="573485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8936829" y="941693"/>
                <a:ext cx="1918390" cy="57348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Text Box 1"/>
              <p:cNvSpPr txBox="1"/>
              <p:nvPr/>
            </p:nvSpPr>
            <p:spPr>
              <a:xfrm>
                <a:off x="8906224" y="958330"/>
                <a:ext cx="2013431" cy="5489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76107" tIns="88053" rIns="176107" bIns="8805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541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rPr>
                  <a:t>صرف </a:t>
                </a:r>
                <a:r>
                  <a:rPr kumimoji="0" lang="fa-I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rPr>
                  <a:t>فعل </a:t>
                </a:r>
                <a:r>
                  <a:rPr kumimoji="0" lang="fa-I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rPr>
                  <a:t>مضارع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2  Bardiya" panose="00000400000000000000" pitchFamily="2" charset="-78"/>
                </a:endParaRPr>
              </a:p>
            </p:txBody>
          </p:sp>
        </p:grpSp>
        <p:sp>
          <p:nvSpPr>
            <p:cNvPr id="33" name="Text Box 80"/>
            <p:cNvSpPr txBox="1"/>
            <p:nvPr/>
          </p:nvSpPr>
          <p:spPr>
            <a:xfrm>
              <a:off x="1715716" y="341310"/>
              <a:ext cx="1494698" cy="66404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B Sahar" panose="00000400000000000000" pitchFamily="2" charset="-78"/>
                </a:rPr>
                <a:t>جدید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B Sahar" panose="00000400000000000000" pitchFamily="2" charset="-78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7718" y="212511"/>
            <a:ext cx="7179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Sultan Rectangle" panose="00000400000000000000" pitchFamily="2" charset="-78"/>
              </a:rPr>
              <a:t>صرف فعل مستقبل « آینده » در زبان عربی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Sultan Rectangle" panose="000004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60221" y="1602205"/>
            <a:ext cx="8681223" cy="5096100"/>
            <a:chOff x="3844311" y="1872661"/>
            <a:chExt cx="8681223" cy="5096100"/>
          </a:xfrm>
        </p:grpSpPr>
        <p:grpSp>
          <p:nvGrpSpPr>
            <p:cNvPr id="4" name="Group 3"/>
            <p:cNvGrpSpPr/>
            <p:nvPr/>
          </p:nvGrpSpPr>
          <p:grpSpPr>
            <a:xfrm>
              <a:off x="8114166" y="1982905"/>
              <a:ext cx="3968088" cy="1530676"/>
              <a:chOff x="7974987" y="3011983"/>
              <a:chExt cx="3968088" cy="1530676"/>
            </a:xfrm>
          </p:grpSpPr>
          <p:sp>
            <p:nvSpPr>
              <p:cNvPr id="224" name="Text Box 118"/>
              <p:cNvSpPr txBox="1"/>
              <p:nvPr/>
            </p:nvSpPr>
            <p:spPr>
              <a:xfrm>
                <a:off x="8667928" y="3331184"/>
                <a:ext cx="3275147" cy="92155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اول </a:t>
                </a:r>
                <a:r>
                  <a:rPr kumimoji="0" lang="fa-IR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شخص </a:t>
                </a:r>
                <a:r>
                  <a:rPr kumimoji="0" lang="fa-IR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مفرد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Text Box 118"/>
              <p:cNvSpPr txBox="1"/>
              <p:nvPr/>
            </p:nvSpPr>
            <p:spPr>
              <a:xfrm>
                <a:off x="8821111" y="3998584"/>
                <a:ext cx="3095786" cy="5440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مشترک </a:t>
                </a:r>
                <a:r>
                  <a:rPr kumimoji="0" lang="fa-I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EntezareZohoor B3" panose="00000700000000000000" pitchFamily="2" charset="-78"/>
                  </a:rPr>
                  <a:t>بین مذکر و مونث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6" name="Straight Arrow Connector 225"/>
              <p:cNvCxnSpPr/>
              <p:nvPr/>
            </p:nvCxnSpPr>
            <p:spPr>
              <a:xfrm flipH="1" flipV="1">
                <a:off x="8316784" y="3754695"/>
                <a:ext cx="720080" cy="1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8" name="Group 227"/>
              <p:cNvGrpSpPr/>
              <p:nvPr/>
            </p:nvGrpSpPr>
            <p:grpSpPr>
              <a:xfrm>
                <a:off x="7974987" y="3011983"/>
                <a:ext cx="1458237" cy="1427647"/>
                <a:chOff x="84547" y="126977"/>
                <a:chExt cx="301853" cy="323102"/>
              </a:xfrm>
            </p:grpSpPr>
            <p:sp>
              <p:nvSpPr>
                <p:cNvPr id="229" name="Oval 228"/>
                <p:cNvSpPr/>
                <p:nvPr/>
              </p:nvSpPr>
              <p:spPr>
                <a:xfrm>
                  <a:off x="172254" y="126977"/>
                  <a:ext cx="145163" cy="148961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Text Box 28"/>
                <p:cNvSpPr txBox="1"/>
                <p:nvPr/>
              </p:nvSpPr>
              <p:spPr>
                <a:xfrm>
                  <a:off x="84547" y="138347"/>
                  <a:ext cx="301853" cy="31173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2  Titr" panose="00000700000000000000" pitchFamily="2" charset="-78"/>
                    </a:rPr>
                    <a:t>13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Titr" panose="00000700000000000000" pitchFamily="2" charset="-78"/>
                  </a:endParaRPr>
                </a:p>
              </p:txBody>
            </p:sp>
          </p:grpSp>
        </p:grpSp>
        <p:grpSp>
          <p:nvGrpSpPr>
            <p:cNvPr id="36" name="Group 35"/>
            <p:cNvGrpSpPr/>
            <p:nvPr/>
          </p:nvGrpSpPr>
          <p:grpSpPr>
            <a:xfrm>
              <a:off x="5541957" y="1872661"/>
              <a:ext cx="3352298" cy="1701140"/>
              <a:chOff x="4129505" y="7805"/>
              <a:chExt cx="3352298" cy="170114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129505" y="7805"/>
                <a:ext cx="3352298" cy="1673281"/>
                <a:chOff x="7617879" y="1665688"/>
                <a:chExt cx="1542768" cy="80827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7617879" y="1665688"/>
                  <a:ext cx="1542768" cy="808270"/>
                  <a:chOff x="7617879" y="1665688"/>
                  <a:chExt cx="1542768" cy="808270"/>
                </a:xfrm>
              </p:grpSpPr>
              <p:sp>
                <p:nvSpPr>
                  <p:cNvPr id="42" name="Text Box 86"/>
                  <p:cNvSpPr txBox="1"/>
                  <p:nvPr/>
                </p:nvSpPr>
                <p:spPr>
                  <a:xfrm>
                    <a:off x="7617879" y="1780538"/>
                    <a:ext cx="1542768" cy="69342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6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اَنا</a:t>
                    </a:r>
                    <a:r>
                      <a:rPr kumimoji="0" lang="fa-IR" sz="6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 </a:t>
                    </a:r>
                    <a:r>
                      <a:rPr kumimoji="0" lang="fa-IR" sz="6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أ</a:t>
                    </a:r>
                    <a:r>
                      <a:rPr kumimoji="0" lang="fa-IR" sz="6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ذهــب</a:t>
                    </a:r>
                    <a:endPara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" name="Text Box 86"/>
                  <p:cNvSpPr txBox="1"/>
                  <p:nvPr/>
                </p:nvSpPr>
                <p:spPr>
                  <a:xfrm>
                    <a:off x="8450776" y="1665688"/>
                    <a:ext cx="229609" cy="272367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ََ</a:t>
                    </a:r>
                    <a:endParaRPr kumimoji="0" lang="en-US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1" name="Text Box 86"/>
                <p:cNvSpPr txBox="1"/>
                <p:nvPr/>
              </p:nvSpPr>
              <p:spPr>
                <a:xfrm>
                  <a:off x="8020619" y="1793995"/>
                  <a:ext cx="405353" cy="35117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9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4129505" y="508616"/>
                <a:ext cx="118485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7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ُ</a:t>
                </a:r>
                <a:endPara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312375" y="270781"/>
                <a:ext cx="118485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7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ْ</a:t>
                </a:r>
                <a:endPara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 Box 120"/>
            <p:cNvSpPr txBox="1"/>
            <p:nvPr/>
          </p:nvSpPr>
          <p:spPr>
            <a:xfrm>
              <a:off x="9550330" y="4966487"/>
              <a:ext cx="2975204" cy="130022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دوم شخص </a:t>
              </a:r>
              <a:endPara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مفرد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 Box 120"/>
            <p:cNvSpPr txBox="1"/>
            <p:nvPr/>
          </p:nvSpPr>
          <p:spPr>
            <a:xfrm>
              <a:off x="8385127" y="4322750"/>
              <a:ext cx="1610302" cy="75415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مذکر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 Box 120"/>
            <p:cNvSpPr txBox="1"/>
            <p:nvPr/>
          </p:nvSpPr>
          <p:spPr>
            <a:xfrm>
              <a:off x="8172644" y="5825695"/>
              <a:ext cx="2006798" cy="93826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مونث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ight Brace 47"/>
            <p:cNvSpPr/>
            <p:nvPr/>
          </p:nvSpPr>
          <p:spPr>
            <a:xfrm>
              <a:off x="9485457" y="4399796"/>
              <a:ext cx="567028" cy="2298507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 flipV="1">
              <a:off x="7861281" y="6265900"/>
              <a:ext cx="720080" cy="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7895912" y="4856143"/>
              <a:ext cx="720080" cy="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7517965" y="4038005"/>
              <a:ext cx="1458237" cy="1426251"/>
              <a:chOff x="14917" y="115693"/>
              <a:chExt cx="301853" cy="322786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Text Box 28"/>
              <p:cNvSpPr txBox="1"/>
              <p:nvPr/>
            </p:nvSpPr>
            <p:spPr>
              <a:xfrm>
                <a:off x="14917" y="12674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7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493901" y="5488472"/>
              <a:ext cx="1458237" cy="1426251"/>
              <a:chOff x="14917" y="115693"/>
              <a:chExt cx="301853" cy="322786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Text Box 28"/>
              <p:cNvSpPr txBox="1"/>
              <p:nvPr/>
            </p:nvSpPr>
            <p:spPr>
              <a:xfrm>
                <a:off x="14917" y="12674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10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862164" y="4131407"/>
              <a:ext cx="4621137" cy="1362134"/>
              <a:chOff x="3535955" y="356580"/>
              <a:chExt cx="4621137" cy="1362134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3535955" y="394938"/>
                <a:ext cx="4621137" cy="1323776"/>
                <a:chOff x="7201153" y="3044376"/>
                <a:chExt cx="1690441" cy="686082"/>
              </a:xfrm>
            </p:grpSpPr>
            <p:sp>
              <p:nvSpPr>
                <p:cNvPr id="64" name="Text Box 80"/>
                <p:cNvSpPr txBox="1"/>
                <p:nvPr/>
              </p:nvSpPr>
              <p:spPr>
                <a:xfrm>
                  <a:off x="7201153" y="3044376"/>
                  <a:ext cx="1690441" cy="68608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6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اَنْتَ</a:t>
                  </a:r>
                  <a:r>
                    <a:rPr kumimoji="0" lang="fa-IR" sz="6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 </a:t>
                  </a:r>
                  <a:r>
                    <a:rPr kumimoji="0" lang="fa-IR" sz="6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تَـ</a:t>
                  </a:r>
                  <a:r>
                    <a:rPr kumimoji="0" lang="fa-IR" sz="6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ذهـب</a:t>
                  </a: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Text Box 86"/>
                <p:cNvSpPr txBox="1"/>
                <p:nvPr/>
              </p:nvSpPr>
              <p:spPr>
                <a:xfrm>
                  <a:off x="7541023" y="3076922"/>
                  <a:ext cx="405353" cy="35117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1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1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2" name="Text Box 80"/>
              <p:cNvSpPr txBox="1"/>
              <p:nvPr/>
            </p:nvSpPr>
            <p:spPr>
              <a:xfrm>
                <a:off x="4065777" y="605021"/>
                <a:ext cx="825500" cy="71878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ُ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 Box 80"/>
              <p:cNvSpPr txBox="1"/>
              <p:nvPr/>
            </p:nvSpPr>
            <p:spPr>
              <a:xfrm>
                <a:off x="5085004" y="356580"/>
                <a:ext cx="929239" cy="5921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ْ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3844311" y="5564185"/>
              <a:ext cx="4621137" cy="1404576"/>
              <a:chOff x="3519563" y="353962"/>
              <a:chExt cx="4621137" cy="1404576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3519563" y="434762"/>
                <a:ext cx="4621137" cy="1323776"/>
                <a:chOff x="7210595" y="3057725"/>
                <a:chExt cx="1690441" cy="686082"/>
              </a:xfrm>
            </p:grpSpPr>
            <p:sp>
              <p:nvSpPr>
                <p:cNvPr id="59" name="Text Box 80"/>
                <p:cNvSpPr txBox="1"/>
                <p:nvPr/>
              </p:nvSpPr>
              <p:spPr>
                <a:xfrm>
                  <a:off x="7210595" y="3057725"/>
                  <a:ext cx="1690441" cy="68608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6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اَنْتِ</a:t>
                  </a:r>
                  <a:r>
                    <a:rPr kumimoji="0" lang="fa-IR" sz="6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 تَـ</a:t>
                  </a:r>
                  <a:r>
                    <a:rPr kumimoji="0" lang="fa-IR" sz="6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ذهـب</a:t>
                  </a:r>
                  <a:r>
                    <a:rPr kumimoji="0" lang="fa-IR" sz="6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ینَ</a:t>
                  </a: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Text Box 86"/>
                <p:cNvSpPr txBox="1"/>
                <p:nvPr/>
              </p:nvSpPr>
              <p:spPr>
                <a:xfrm>
                  <a:off x="7616427" y="3076287"/>
                  <a:ext cx="405353" cy="35117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1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1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8" name="Text Box 80"/>
              <p:cNvSpPr txBox="1"/>
              <p:nvPr/>
            </p:nvSpPr>
            <p:spPr>
              <a:xfrm>
                <a:off x="5176514" y="353962"/>
                <a:ext cx="929239" cy="5921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ْ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475544" y="1597421"/>
            <a:ext cx="3352298" cy="1645704"/>
            <a:chOff x="4182813" y="44122"/>
            <a:chExt cx="3352298" cy="1645704"/>
          </a:xfrm>
        </p:grpSpPr>
        <p:grpSp>
          <p:nvGrpSpPr>
            <p:cNvPr id="72" name="Group 71"/>
            <p:cNvGrpSpPr/>
            <p:nvPr/>
          </p:nvGrpSpPr>
          <p:grpSpPr>
            <a:xfrm>
              <a:off x="4182813" y="44122"/>
              <a:ext cx="3352298" cy="1645703"/>
              <a:chOff x="7642412" y="1683232"/>
              <a:chExt cx="1542768" cy="794949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7642412" y="1683232"/>
                <a:ext cx="1542768" cy="794949"/>
                <a:chOff x="7642412" y="1683232"/>
                <a:chExt cx="1542768" cy="794949"/>
              </a:xfrm>
            </p:grpSpPr>
            <p:sp>
              <p:nvSpPr>
                <p:cNvPr id="77" name="Text Box 86"/>
                <p:cNvSpPr txBox="1"/>
                <p:nvPr/>
              </p:nvSpPr>
              <p:spPr>
                <a:xfrm>
                  <a:off x="7642412" y="1784761"/>
                  <a:ext cx="1542768" cy="69342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أ</a:t>
                  </a: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ذهــب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Text Box 86"/>
                <p:cNvSpPr txBox="1"/>
                <p:nvPr/>
              </p:nvSpPr>
              <p:spPr>
                <a:xfrm>
                  <a:off x="8669123" y="1683232"/>
                  <a:ext cx="229609" cy="2723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Text Box 86"/>
              <p:cNvSpPr txBox="1"/>
              <p:nvPr/>
            </p:nvSpPr>
            <p:spPr>
              <a:xfrm>
                <a:off x="8232504" y="1819415"/>
                <a:ext cx="405353" cy="3511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9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ََ</a:t>
                </a:r>
                <a:endPara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4373425" y="489497"/>
              <a:ext cx="11848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779964" y="345001"/>
              <a:ext cx="11848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963862" y="1586920"/>
            <a:ext cx="1302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2  Mehr" panose="00000700000000000000" pitchFamily="2" charset="-78"/>
              </a:rPr>
              <a:t>سَـ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12456" y="2752543"/>
            <a:ext cx="1962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می روم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44684" y="2843879"/>
            <a:ext cx="1962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خواهم رفت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 flipH="1" flipV="1">
            <a:off x="3757725" y="4643244"/>
            <a:ext cx="882787" cy="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 flipV="1">
            <a:off x="3827842" y="6091235"/>
            <a:ext cx="882787" cy="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-333801" y="3841132"/>
            <a:ext cx="3744211" cy="1376884"/>
            <a:chOff x="3978074" y="3813302"/>
            <a:chExt cx="4621137" cy="1409783"/>
          </a:xfrm>
        </p:grpSpPr>
        <p:sp>
          <p:nvSpPr>
            <p:cNvPr id="128" name="Text Box 80"/>
            <p:cNvSpPr txBox="1"/>
            <p:nvPr/>
          </p:nvSpPr>
          <p:spPr>
            <a:xfrm>
              <a:off x="3978074" y="3899309"/>
              <a:ext cx="4621137" cy="132377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تَـ</a:t>
              </a:r>
              <a:r>
                <a:rPr kumimoji="0" lang="fa-IR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ذهـب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Text Box 86"/>
            <p:cNvSpPr txBox="1"/>
            <p:nvPr/>
          </p:nvSpPr>
          <p:spPr>
            <a:xfrm>
              <a:off x="5426071" y="4010660"/>
              <a:ext cx="1108108" cy="6775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ََ</a:t>
              </a:r>
              <a:endPara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Text Box 80"/>
            <p:cNvSpPr txBox="1"/>
            <p:nvPr/>
          </p:nvSpPr>
          <p:spPr>
            <a:xfrm>
              <a:off x="4925245" y="4109392"/>
              <a:ext cx="825500" cy="71878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Text Box 80"/>
            <p:cNvSpPr txBox="1"/>
            <p:nvPr/>
          </p:nvSpPr>
          <p:spPr>
            <a:xfrm>
              <a:off x="6105765" y="3813302"/>
              <a:ext cx="929239" cy="5921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3977545" y="2550850"/>
            <a:ext cx="1302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2  Mehr" panose="00000700000000000000" pitchFamily="2" charset="-78"/>
              </a:rPr>
              <a:t>سَوْفَ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2  Mehr" panose="00000700000000000000" pitchFamily="2" charset="-78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010956" y="4733246"/>
            <a:ext cx="1962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می روی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294729" y="4803018"/>
            <a:ext cx="1962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خواهی رفت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-442367" y="5264714"/>
            <a:ext cx="3744211" cy="1323753"/>
            <a:chOff x="3978074" y="3867703"/>
            <a:chExt cx="4621137" cy="1355382"/>
          </a:xfrm>
        </p:grpSpPr>
        <p:sp>
          <p:nvSpPr>
            <p:cNvPr id="136" name="Text Box 80"/>
            <p:cNvSpPr txBox="1"/>
            <p:nvPr/>
          </p:nvSpPr>
          <p:spPr>
            <a:xfrm>
              <a:off x="3978074" y="3899309"/>
              <a:ext cx="4621137" cy="132377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تَـ</a:t>
              </a:r>
              <a:r>
                <a:rPr kumimoji="0" lang="fa-IR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ذهـب</a:t>
              </a:r>
              <a:r>
                <a:rPr kumimoji="0" lang="fa-IR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ینَ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Text Box 86"/>
            <p:cNvSpPr txBox="1"/>
            <p:nvPr/>
          </p:nvSpPr>
          <p:spPr>
            <a:xfrm>
              <a:off x="5551711" y="3985166"/>
              <a:ext cx="1108108" cy="6775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ََ</a:t>
              </a:r>
              <a:endPara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 Box 80"/>
            <p:cNvSpPr txBox="1"/>
            <p:nvPr/>
          </p:nvSpPr>
          <p:spPr>
            <a:xfrm>
              <a:off x="6263369" y="3867703"/>
              <a:ext cx="929239" cy="5921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4961050" y="6110202"/>
            <a:ext cx="1962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می روی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185620" y="6236945"/>
            <a:ext cx="1962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خواهی رفت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484548" y="5689826"/>
            <a:ext cx="1302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2  Mehr" panose="00000700000000000000" pitchFamily="2" charset="-78"/>
              </a:rPr>
              <a:t>سَوْفَ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2  Meh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61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556 L -0.12657 0.09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12149 0.24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" grpId="0"/>
      <p:bldP spid="79" grpId="0"/>
      <p:bldP spid="79" grpId="1"/>
      <p:bldP spid="80" grpId="0"/>
      <p:bldP spid="81" grpId="0"/>
      <p:bldP spid="132" grpId="0"/>
      <p:bldP spid="132" grpId="1"/>
      <p:bldP spid="133" grpId="0"/>
      <p:bldP spid="134" grpId="0"/>
      <p:bldP spid="139" grpId="0"/>
      <p:bldP spid="140" grpId="0"/>
      <p:bldP spid="1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63469" y="280087"/>
            <a:ext cx="10455851" cy="6422754"/>
            <a:chOff x="1363469" y="280087"/>
            <a:chExt cx="10455851" cy="6422754"/>
          </a:xfrm>
        </p:grpSpPr>
        <p:grpSp>
          <p:nvGrpSpPr>
            <p:cNvPr id="329" name="Group 328"/>
            <p:cNvGrpSpPr/>
            <p:nvPr/>
          </p:nvGrpSpPr>
          <p:grpSpPr>
            <a:xfrm>
              <a:off x="8992454" y="435174"/>
              <a:ext cx="2013431" cy="573485"/>
              <a:chOff x="8906224" y="941693"/>
              <a:chExt cx="2013431" cy="573485"/>
            </a:xfrm>
          </p:grpSpPr>
          <p:sp>
            <p:nvSpPr>
              <p:cNvPr id="222" name="Rounded Rectangle 221"/>
              <p:cNvSpPr/>
              <p:nvPr/>
            </p:nvSpPr>
            <p:spPr>
              <a:xfrm>
                <a:off x="8936829" y="941693"/>
                <a:ext cx="1918390" cy="57348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Text Box 1"/>
              <p:cNvSpPr txBox="1"/>
              <p:nvPr/>
            </p:nvSpPr>
            <p:spPr>
              <a:xfrm>
                <a:off x="8906224" y="958330"/>
                <a:ext cx="2013431" cy="5489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76107" tIns="88053" rIns="176107" bIns="8805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541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rPr>
                  <a:t>صرف </a:t>
                </a:r>
                <a:r>
                  <a:rPr kumimoji="0" lang="fa-I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rPr>
                  <a:t>فعل ماضی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2  Bardiya" panose="00000400000000000000" pitchFamily="2" charset="-78"/>
                </a:endParaRPr>
              </a:p>
            </p:txBody>
          </p:sp>
        </p:grpSp>
        <p:sp>
          <p:nvSpPr>
            <p:cNvPr id="224" name="Text Box 118"/>
            <p:cNvSpPr txBox="1"/>
            <p:nvPr/>
          </p:nvSpPr>
          <p:spPr>
            <a:xfrm>
              <a:off x="9835678" y="1793995"/>
              <a:ext cx="1724025" cy="771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اول </a:t>
              </a: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شخص </a:t>
              </a:r>
              <a:r>
                <a:rPr kumimoji="0" lang="fa-I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مفرد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Text Box 118"/>
            <p:cNvSpPr txBox="1"/>
            <p:nvPr/>
          </p:nvSpPr>
          <p:spPr>
            <a:xfrm>
              <a:off x="9634104" y="2265269"/>
              <a:ext cx="1956448" cy="49900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مشترک </a:t>
              </a:r>
              <a:r>
                <a:rPr kumimoji="0" lang="fa-I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بین مذکر و مونث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6" name="Straight Arrow Connector 225"/>
            <p:cNvCxnSpPr/>
            <p:nvPr/>
          </p:nvCxnSpPr>
          <p:spPr>
            <a:xfrm flipH="1" flipV="1">
              <a:off x="9086694" y="2091142"/>
              <a:ext cx="720080" cy="1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 Box 86"/>
            <p:cNvSpPr txBox="1"/>
            <p:nvPr/>
          </p:nvSpPr>
          <p:spPr>
            <a:xfrm>
              <a:off x="7659975" y="1772142"/>
              <a:ext cx="1542768" cy="69342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اَنا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9114461" y="1620346"/>
              <a:ext cx="760565" cy="792572"/>
              <a:chOff x="14917" y="115693"/>
              <a:chExt cx="301853" cy="322786"/>
            </a:xfrm>
          </p:grpSpPr>
          <p:sp>
            <p:nvSpPr>
              <p:cNvPr id="229" name="Oval 228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Text Box 28"/>
              <p:cNvSpPr txBox="1"/>
              <p:nvPr/>
            </p:nvSpPr>
            <p:spPr>
              <a:xfrm>
                <a:off x="14917" y="12674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13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231" name="Text Box 120"/>
            <p:cNvSpPr txBox="1"/>
            <p:nvPr/>
          </p:nvSpPr>
          <p:spPr>
            <a:xfrm>
              <a:off x="9940444" y="3441750"/>
              <a:ext cx="1724025" cy="71821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دوم شخص </a:t>
              </a:r>
              <a:endPara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مفرد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Text Box 120"/>
            <p:cNvSpPr txBox="1"/>
            <p:nvPr/>
          </p:nvSpPr>
          <p:spPr>
            <a:xfrm>
              <a:off x="9021863" y="3079010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مذکر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Text Box 80"/>
            <p:cNvSpPr txBox="1"/>
            <p:nvPr/>
          </p:nvSpPr>
          <p:spPr>
            <a:xfrm>
              <a:off x="7289356" y="3040497"/>
              <a:ext cx="1690441" cy="6860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اَنْتَ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تَ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4" name="Straight Arrow Connector 233"/>
            <p:cNvCxnSpPr/>
            <p:nvPr/>
          </p:nvCxnSpPr>
          <p:spPr>
            <a:xfrm flipH="1">
              <a:off x="8779350" y="4125395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 Box 120"/>
            <p:cNvSpPr txBox="1"/>
            <p:nvPr/>
          </p:nvSpPr>
          <p:spPr>
            <a:xfrm>
              <a:off x="9021863" y="3816733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مونث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6" name="Group 235"/>
            <p:cNvGrpSpPr/>
            <p:nvPr/>
          </p:nvGrpSpPr>
          <p:grpSpPr>
            <a:xfrm>
              <a:off x="8741331" y="2949220"/>
              <a:ext cx="760565" cy="766963"/>
              <a:chOff x="9975" y="115693"/>
              <a:chExt cx="301853" cy="312357"/>
            </a:xfrm>
          </p:grpSpPr>
          <p:sp>
            <p:nvSpPr>
              <p:cNvPr id="237" name="Oval 236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Text Box 28"/>
              <p:cNvSpPr txBox="1"/>
              <p:nvPr/>
            </p:nvSpPr>
            <p:spPr>
              <a:xfrm>
                <a:off x="9975" y="116318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7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239" name="Text Box 83"/>
            <p:cNvSpPr txBox="1"/>
            <p:nvPr/>
          </p:nvSpPr>
          <p:spPr>
            <a:xfrm>
              <a:off x="7253786" y="3764765"/>
              <a:ext cx="1670262" cy="86402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اَنْتِ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تِ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0" name="Group 239"/>
            <p:cNvGrpSpPr/>
            <p:nvPr/>
          </p:nvGrpSpPr>
          <p:grpSpPr>
            <a:xfrm>
              <a:off x="8686169" y="3641333"/>
              <a:ext cx="760565" cy="766594"/>
              <a:chOff x="16741" y="115693"/>
              <a:chExt cx="301853" cy="312206"/>
            </a:xfrm>
          </p:grpSpPr>
          <p:sp>
            <p:nvSpPr>
              <p:cNvPr id="241" name="Oval 240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" name="Text Box 28"/>
              <p:cNvSpPr txBox="1"/>
              <p:nvPr/>
            </p:nvSpPr>
            <p:spPr>
              <a:xfrm>
                <a:off x="16741" y="11616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10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243" name="Text Box 120"/>
            <p:cNvSpPr txBox="1"/>
            <p:nvPr/>
          </p:nvSpPr>
          <p:spPr>
            <a:xfrm>
              <a:off x="9926850" y="5383341"/>
              <a:ext cx="1892470" cy="61852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سوم شخص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 مفرد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4" name="Straight Arrow Connector 243"/>
            <p:cNvCxnSpPr/>
            <p:nvPr/>
          </p:nvCxnSpPr>
          <p:spPr>
            <a:xfrm flipH="1">
              <a:off x="8845417" y="3373493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Text Box 120"/>
            <p:cNvSpPr txBox="1"/>
            <p:nvPr/>
          </p:nvSpPr>
          <p:spPr>
            <a:xfrm>
              <a:off x="9052101" y="5017233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مذکر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6" name="Straight Arrow Connector 245"/>
            <p:cNvCxnSpPr/>
            <p:nvPr/>
          </p:nvCxnSpPr>
          <p:spPr>
            <a:xfrm flipH="1">
              <a:off x="8857768" y="5332545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Text Box 72"/>
            <p:cNvSpPr txBox="1"/>
            <p:nvPr/>
          </p:nvSpPr>
          <p:spPr>
            <a:xfrm>
              <a:off x="7615223" y="4956484"/>
              <a:ext cx="1350151" cy="75212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هُوَ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ذَهَبَ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8" name="Group 247"/>
            <p:cNvGrpSpPr/>
            <p:nvPr/>
          </p:nvGrpSpPr>
          <p:grpSpPr>
            <a:xfrm>
              <a:off x="8767086" y="4910010"/>
              <a:ext cx="760565" cy="743330"/>
              <a:chOff x="9199" y="115522"/>
              <a:chExt cx="301853" cy="311732"/>
            </a:xfrm>
          </p:grpSpPr>
          <p:sp>
            <p:nvSpPr>
              <p:cNvPr id="249" name="Oval 248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Text Box 28"/>
              <p:cNvSpPr txBox="1"/>
              <p:nvPr/>
            </p:nvSpPr>
            <p:spPr>
              <a:xfrm>
                <a:off x="9199" y="115522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251" name="Text Box 15"/>
            <p:cNvSpPr txBox="1"/>
            <p:nvPr/>
          </p:nvSpPr>
          <p:spPr>
            <a:xfrm>
              <a:off x="7508521" y="4752312"/>
              <a:ext cx="552168" cy="4210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B Yekan" panose="00000400000000000000" pitchFamily="2" charset="-78"/>
                  <a:sym typeface="Wingdings" panose="05000000000000000000" pitchFamily="2" charset="2"/>
                </a:rPr>
                <a:t>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Text Box 120"/>
            <p:cNvSpPr txBox="1"/>
            <p:nvPr/>
          </p:nvSpPr>
          <p:spPr>
            <a:xfrm>
              <a:off x="8966275" y="5836123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مونث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3" name="Straight Arrow Connector 252"/>
            <p:cNvCxnSpPr/>
            <p:nvPr/>
          </p:nvCxnSpPr>
          <p:spPr>
            <a:xfrm flipH="1">
              <a:off x="8798811" y="6128268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Text Box 76"/>
            <p:cNvSpPr txBox="1"/>
            <p:nvPr/>
          </p:nvSpPr>
          <p:spPr>
            <a:xfrm>
              <a:off x="7263090" y="5755080"/>
              <a:ext cx="1657421" cy="61519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هِیَ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ذَهَـبَـ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تْ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5" name="Group 254"/>
            <p:cNvGrpSpPr/>
            <p:nvPr/>
          </p:nvGrpSpPr>
          <p:grpSpPr>
            <a:xfrm>
              <a:off x="8759937" y="5710908"/>
              <a:ext cx="760565" cy="779074"/>
              <a:chOff x="15616" y="115693"/>
              <a:chExt cx="301853" cy="317289"/>
            </a:xfrm>
          </p:grpSpPr>
          <p:sp>
            <p:nvSpPr>
              <p:cNvPr id="256" name="Oval 255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Text Box 28"/>
              <p:cNvSpPr txBox="1"/>
              <p:nvPr/>
            </p:nvSpPr>
            <p:spPr>
              <a:xfrm>
                <a:off x="15616" y="121250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4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258" name="Text Box 118"/>
            <p:cNvSpPr txBox="1"/>
            <p:nvPr/>
          </p:nvSpPr>
          <p:spPr>
            <a:xfrm>
              <a:off x="4592974" y="398261"/>
              <a:ext cx="1872208" cy="771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اول شخص </a:t>
              </a: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جمع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Text Box 118"/>
            <p:cNvSpPr txBox="1"/>
            <p:nvPr/>
          </p:nvSpPr>
          <p:spPr>
            <a:xfrm>
              <a:off x="4569514" y="834512"/>
              <a:ext cx="1919128" cy="40899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مشترک بین مذکر و مونث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endParaRPr>
            </a:p>
          </p:txBody>
        </p:sp>
        <p:cxnSp>
          <p:nvCxnSpPr>
            <p:cNvPr id="260" name="Straight Arrow Connector 259"/>
            <p:cNvCxnSpPr/>
            <p:nvPr/>
          </p:nvCxnSpPr>
          <p:spPr>
            <a:xfrm flipH="1">
              <a:off x="4158308" y="707533"/>
              <a:ext cx="54864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Text Box 87"/>
            <p:cNvSpPr txBox="1"/>
            <p:nvPr/>
          </p:nvSpPr>
          <p:spPr>
            <a:xfrm>
              <a:off x="2598760" y="413237"/>
              <a:ext cx="1666593" cy="69342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نَحْنُ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نا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4095477" y="280087"/>
              <a:ext cx="760565" cy="792721"/>
              <a:chOff x="14698" y="115693"/>
              <a:chExt cx="301853" cy="322847"/>
            </a:xfrm>
          </p:grpSpPr>
          <p:sp>
            <p:nvSpPr>
              <p:cNvPr id="263" name="Oval 262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4" name="Text Box 28"/>
              <p:cNvSpPr txBox="1"/>
              <p:nvPr/>
            </p:nvSpPr>
            <p:spPr>
              <a:xfrm>
                <a:off x="14698" y="126808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14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265" name="Text Box 120"/>
            <p:cNvSpPr txBox="1"/>
            <p:nvPr/>
          </p:nvSpPr>
          <p:spPr>
            <a:xfrm>
              <a:off x="4790833" y="2076466"/>
              <a:ext cx="1938636" cy="50545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دوم شخص </a:t>
              </a:r>
              <a:endPara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جمع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Right Brace 265"/>
            <p:cNvSpPr/>
            <p:nvPr/>
          </p:nvSpPr>
          <p:spPr>
            <a:xfrm>
              <a:off x="4930649" y="1781310"/>
              <a:ext cx="369208" cy="1868614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Text Box 120"/>
            <p:cNvSpPr txBox="1"/>
            <p:nvPr/>
          </p:nvSpPr>
          <p:spPr>
            <a:xfrm>
              <a:off x="4038914" y="1819312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مذکر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Text Box 120"/>
            <p:cNvSpPr txBox="1"/>
            <p:nvPr/>
          </p:nvSpPr>
          <p:spPr>
            <a:xfrm>
              <a:off x="4050334" y="3089567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مونث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Right Brace 268"/>
            <p:cNvSpPr/>
            <p:nvPr/>
          </p:nvSpPr>
          <p:spPr>
            <a:xfrm>
              <a:off x="4070057" y="1518669"/>
              <a:ext cx="369208" cy="1200328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Text Box 120"/>
            <p:cNvSpPr txBox="1"/>
            <p:nvPr/>
          </p:nvSpPr>
          <p:spPr>
            <a:xfrm>
              <a:off x="3240906" y="1477922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جمع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1" name="Straight Arrow Connector 270"/>
            <p:cNvCxnSpPr/>
            <p:nvPr/>
          </p:nvCxnSpPr>
          <p:spPr>
            <a:xfrm flipH="1">
              <a:off x="3199281" y="1756909"/>
              <a:ext cx="36576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Text Box 82"/>
            <p:cNvSpPr txBox="1"/>
            <p:nvPr/>
          </p:nvSpPr>
          <p:spPr>
            <a:xfrm>
              <a:off x="1600346" y="1426333"/>
              <a:ext cx="1801424" cy="68149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اَنْتُم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تُمْ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3" name="Group 272"/>
            <p:cNvGrpSpPr/>
            <p:nvPr/>
          </p:nvGrpSpPr>
          <p:grpSpPr>
            <a:xfrm>
              <a:off x="3032657" y="1306414"/>
              <a:ext cx="760565" cy="792309"/>
              <a:chOff x="9035" y="115693"/>
              <a:chExt cx="301853" cy="322679"/>
            </a:xfrm>
          </p:grpSpPr>
          <p:sp>
            <p:nvSpPr>
              <p:cNvPr id="274" name="Oval 273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5" name="Text Box 28"/>
              <p:cNvSpPr txBox="1"/>
              <p:nvPr/>
            </p:nvSpPr>
            <p:spPr>
              <a:xfrm>
                <a:off x="9035" y="126640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9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276" name="Text Box 120"/>
            <p:cNvSpPr txBox="1"/>
            <p:nvPr/>
          </p:nvSpPr>
          <p:spPr>
            <a:xfrm>
              <a:off x="3194994" y="2256123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مثنی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7" name="Straight Arrow Connector 276"/>
            <p:cNvCxnSpPr/>
            <p:nvPr/>
          </p:nvCxnSpPr>
          <p:spPr>
            <a:xfrm flipH="1">
              <a:off x="3218890" y="2518775"/>
              <a:ext cx="36576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Text Box 81"/>
            <p:cNvSpPr txBox="1"/>
            <p:nvPr/>
          </p:nvSpPr>
          <p:spPr>
            <a:xfrm>
              <a:off x="1426553" y="2150559"/>
              <a:ext cx="1989455" cy="69708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اَنْتُما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تُما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9" name="Group 278"/>
            <p:cNvGrpSpPr/>
            <p:nvPr/>
          </p:nvGrpSpPr>
          <p:grpSpPr>
            <a:xfrm>
              <a:off x="3045285" y="2077706"/>
              <a:ext cx="760565" cy="765430"/>
              <a:chOff x="14534" y="115354"/>
              <a:chExt cx="301853" cy="311732"/>
            </a:xfrm>
          </p:grpSpPr>
          <p:sp>
            <p:nvSpPr>
              <p:cNvPr id="280" name="Oval 279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1" name="Text Box 28"/>
              <p:cNvSpPr txBox="1"/>
              <p:nvPr/>
            </p:nvSpPr>
            <p:spPr>
              <a:xfrm>
                <a:off x="14534" y="115354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8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282" name="Right Brace 281"/>
            <p:cNvSpPr/>
            <p:nvPr/>
          </p:nvSpPr>
          <p:spPr>
            <a:xfrm>
              <a:off x="4070057" y="2809016"/>
              <a:ext cx="369208" cy="1200328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Text Box 120"/>
            <p:cNvSpPr txBox="1"/>
            <p:nvPr/>
          </p:nvSpPr>
          <p:spPr>
            <a:xfrm>
              <a:off x="3221456" y="2799874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جمع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4" name="Straight Arrow Connector 283"/>
            <p:cNvCxnSpPr/>
            <p:nvPr/>
          </p:nvCxnSpPr>
          <p:spPr>
            <a:xfrm flipH="1">
              <a:off x="3023083" y="6318788"/>
              <a:ext cx="36576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 flipH="1">
              <a:off x="3218890" y="3074009"/>
              <a:ext cx="36576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Text Box 85"/>
            <p:cNvSpPr txBox="1"/>
            <p:nvPr/>
          </p:nvSpPr>
          <p:spPr>
            <a:xfrm>
              <a:off x="1427753" y="2714684"/>
              <a:ext cx="1928001" cy="6860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اَنْتُنَّ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تُـنَّ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 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7" name="Group 286"/>
            <p:cNvGrpSpPr/>
            <p:nvPr/>
          </p:nvGrpSpPr>
          <p:grpSpPr>
            <a:xfrm>
              <a:off x="3063000" y="2668412"/>
              <a:ext cx="760565" cy="792309"/>
              <a:chOff x="14534" y="115693"/>
              <a:chExt cx="301853" cy="322679"/>
            </a:xfrm>
          </p:grpSpPr>
          <p:sp>
            <p:nvSpPr>
              <p:cNvPr id="288" name="Oval 287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Text Box 28"/>
              <p:cNvSpPr txBox="1"/>
              <p:nvPr/>
            </p:nvSpPr>
            <p:spPr>
              <a:xfrm>
                <a:off x="14534" y="126640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12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290" name="Text Box 120"/>
            <p:cNvSpPr txBox="1"/>
            <p:nvPr/>
          </p:nvSpPr>
          <p:spPr>
            <a:xfrm>
              <a:off x="3249640" y="3498051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مثنی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endParaRPr>
            </a:p>
          </p:txBody>
        </p:sp>
        <p:cxnSp>
          <p:nvCxnSpPr>
            <p:cNvPr id="291" name="Straight Arrow Connector 290"/>
            <p:cNvCxnSpPr/>
            <p:nvPr/>
          </p:nvCxnSpPr>
          <p:spPr>
            <a:xfrm flipH="1">
              <a:off x="3218890" y="3773244"/>
              <a:ext cx="36576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Text Box 81"/>
            <p:cNvSpPr txBox="1"/>
            <p:nvPr/>
          </p:nvSpPr>
          <p:spPr>
            <a:xfrm>
              <a:off x="1385707" y="3449551"/>
              <a:ext cx="1989455" cy="69708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اَنْتُما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تُما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3" name="Group 292"/>
            <p:cNvGrpSpPr/>
            <p:nvPr/>
          </p:nvGrpSpPr>
          <p:grpSpPr>
            <a:xfrm>
              <a:off x="3038233" y="3295034"/>
              <a:ext cx="760565" cy="778453"/>
              <a:chOff x="9035" y="115693"/>
              <a:chExt cx="301853" cy="317036"/>
            </a:xfrm>
          </p:grpSpPr>
          <p:sp>
            <p:nvSpPr>
              <p:cNvPr id="294" name="Oval 293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Text Box 28"/>
              <p:cNvSpPr txBox="1"/>
              <p:nvPr/>
            </p:nvSpPr>
            <p:spPr>
              <a:xfrm>
                <a:off x="9035" y="12099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11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296" name="Text Box 120"/>
            <p:cNvSpPr txBox="1"/>
            <p:nvPr/>
          </p:nvSpPr>
          <p:spPr>
            <a:xfrm>
              <a:off x="4689079" y="4815752"/>
              <a:ext cx="1938636" cy="50545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سوم </a:t>
              </a:r>
              <a:r>
                <a:rPr kumimoji="0" lang="fa-I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شخص 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جمع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Right Brace 296"/>
            <p:cNvSpPr/>
            <p:nvPr/>
          </p:nvSpPr>
          <p:spPr>
            <a:xfrm>
              <a:off x="4654122" y="4366441"/>
              <a:ext cx="369208" cy="1868614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Text Box 120"/>
            <p:cNvSpPr txBox="1"/>
            <p:nvPr/>
          </p:nvSpPr>
          <p:spPr>
            <a:xfrm>
              <a:off x="3878849" y="4480091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مذکر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Text Box 120"/>
            <p:cNvSpPr txBox="1"/>
            <p:nvPr/>
          </p:nvSpPr>
          <p:spPr>
            <a:xfrm>
              <a:off x="3826858" y="5658274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مونث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Right Brace 299"/>
            <p:cNvSpPr/>
            <p:nvPr/>
          </p:nvSpPr>
          <p:spPr>
            <a:xfrm>
              <a:off x="3908908" y="4237351"/>
              <a:ext cx="328715" cy="1029923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Text Box 120"/>
            <p:cNvSpPr txBox="1"/>
            <p:nvPr/>
          </p:nvSpPr>
          <p:spPr>
            <a:xfrm>
              <a:off x="3103804" y="4207254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جمع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2" name="Straight Arrow Connector 301"/>
            <p:cNvCxnSpPr/>
            <p:nvPr/>
          </p:nvCxnSpPr>
          <p:spPr>
            <a:xfrm flipH="1">
              <a:off x="3086211" y="4480091"/>
              <a:ext cx="36576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Text Box 75"/>
            <p:cNvSpPr txBox="1"/>
            <p:nvPr/>
          </p:nvSpPr>
          <p:spPr>
            <a:xfrm>
              <a:off x="1637101" y="4113115"/>
              <a:ext cx="1497824" cy="77780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هُمْ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وا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4" name="Group 303"/>
            <p:cNvGrpSpPr/>
            <p:nvPr/>
          </p:nvGrpSpPr>
          <p:grpSpPr>
            <a:xfrm>
              <a:off x="2935903" y="4045600"/>
              <a:ext cx="760565" cy="778453"/>
              <a:chOff x="14534" y="115693"/>
              <a:chExt cx="301853" cy="317036"/>
            </a:xfrm>
          </p:grpSpPr>
          <p:sp>
            <p:nvSpPr>
              <p:cNvPr id="305" name="Oval 304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6" name="Text Box 28"/>
              <p:cNvSpPr txBox="1"/>
              <p:nvPr/>
            </p:nvSpPr>
            <p:spPr>
              <a:xfrm>
                <a:off x="14534" y="12099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3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307" name="Right Brace 306"/>
            <p:cNvSpPr/>
            <p:nvPr/>
          </p:nvSpPr>
          <p:spPr>
            <a:xfrm>
              <a:off x="3861907" y="5386501"/>
              <a:ext cx="303007" cy="1125105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Text Box 120"/>
            <p:cNvSpPr txBox="1"/>
            <p:nvPr/>
          </p:nvSpPr>
          <p:spPr>
            <a:xfrm>
              <a:off x="3211065" y="5337647"/>
              <a:ext cx="976794" cy="46456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جمع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9" name="Straight Arrow Connector 308"/>
            <p:cNvCxnSpPr/>
            <p:nvPr/>
          </p:nvCxnSpPr>
          <p:spPr>
            <a:xfrm flipH="1">
              <a:off x="2988336" y="5638501"/>
              <a:ext cx="36576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Text Box 85"/>
            <p:cNvSpPr txBox="1"/>
            <p:nvPr/>
          </p:nvSpPr>
          <p:spPr>
            <a:xfrm>
              <a:off x="1363469" y="5289130"/>
              <a:ext cx="1928001" cy="6860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هُنَّ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نَ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1" name="Group 310"/>
            <p:cNvGrpSpPr/>
            <p:nvPr/>
          </p:nvGrpSpPr>
          <p:grpSpPr>
            <a:xfrm>
              <a:off x="2858870" y="5224664"/>
              <a:ext cx="760565" cy="778453"/>
              <a:chOff x="14534" y="115693"/>
              <a:chExt cx="301853" cy="317036"/>
            </a:xfrm>
          </p:grpSpPr>
          <p:sp>
            <p:nvSpPr>
              <p:cNvPr id="312" name="Oval 311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3" name="Text Box 28"/>
              <p:cNvSpPr txBox="1"/>
              <p:nvPr/>
            </p:nvSpPr>
            <p:spPr>
              <a:xfrm>
                <a:off x="14534" y="12099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6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314" name="Text Box 120"/>
            <p:cNvSpPr txBox="1"/>
            <p:nvPr/>
          </p:nvSpPr>
          <p:spPr>
            <a:xfrm>
              <a:off x="3049353" y="4784035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مثنی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5" name="Straight Arrow Connector 314"/>
            <p:cNvCxnSpPr/>
            <p:nvPr/>
          </p:nvCxnSpPr>
          <p:spPr>
            <a:xfrm flipH="1">
              <a:off x="3052881" y="5056772"/>
              <a:ext cx="36576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Text Box 73"/>
            <p:cNvSpPr txBox="1"/>
            <p:nvPr/>
          </p:nvSpPr>
          <p:spPr>
            <a:xfrm>
              <a:off x="1579680" y="4684515"/>
              <a:ext cx="1598718" cy="68699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هُما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 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7" name="Group 316"/>
            <p:cNvGrpSpPr/>
            <p:nvPr/>
          </p:nvGrpSpPr>
          <p:grpSpPr>
            <a:xfrm>
              <a:off x="2934751" y="4613918"/>
              <a:ext cx="760565" cy="765429"/>
              <a:chOff x="25532" y="126639"/>
              <a:chExt cx="301853" cy="311732"/>
            </a:xfrm>
          </p:grpSpPr>
          <p:sp>
            <p:nvSpPr>
              <p:cNvPr id="318" name="Oval 317"/>
              <p:cNvSpPr/>
              <p:nvPr/>
            </p:nvSpPr>
            <p:spPr>
              <a:xfrm>
                <a:off x="101207" y="126979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9" name="Text Box 28"/>
              <p:cNvSpPr txBox="1"/>
              <p:nvPr/>
            </p:nvSpPr>
            <p:spPr>
              <a:xfrm>
                <a:off x="25532" y="126639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2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320" name="Text Box 120"/>
            <p:cNvSpPr txBox="1"/>
            <p:nvPr/>
          </p:nvSpPr>
          <p:spPr>
            <a:xfrm>
              <a:off x="3003590" y="5992988"/>
              <a:ext cx="1367710" cy="504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مثنی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Text Box 77"/>
            <p:cNvSpPr txBox="1"/>
            <p:nvPr/>
          </p:nvSpPr>
          <p:spPr>
            <a:xfrm>
              <a:off x="1412589" y="5989242"/>
              <a:ext cx="1731679" cy="71359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هُما</a:t>
              </a: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ذَهَـبَـ</a:t>
              </a:r>
              <a:r>
                <a:rPr kumimoji="0" lang="fa-I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تـا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2" name="Group 321"/>
            <p:cNvGrpSpPr/>
            <p:nvPr/>
          </p:nvGrpSpPr>
          <p:grpSpPr>
            <a:xfrm>
              <a:off x="2843046" y="5882546"/>
              <a:ext cx="760565" cy="765430"/>
              <a:chOff x="9035" y="115354"/>
              <a:chExt cx="301853" cy="311732"/>
            </a:xfrm>
          </p:grpSpPr>
          <p:sp>
            <p:nvSpPr>
              <p:cNvPr id="323" name="Oval 322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4" name="Text Box 28"/>
              <p:cNvSpPr txBox="1"/>
              <p:nvPr/>
            </p:nvSpPr>
            <p:spPr>
              <a:xfrm>
                <a:off x="9035" y="115354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5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  <p:sp>
          <p:nvSpPr>
            <p:cNvPr id="325" name="Text Box 118"/>
            <p:cNvSpPr txBox="1"/>
            <p:nvPr/>
          </p:nvSpPr>
          <p:spPr>
            <a:xfrm>
              <a:off x="4579683" y="1097858"/>
              <a:ext cx="1919128" cy="40899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مشترک بین مثنی و جمع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endParaRPr>
            </a:p>
          </p:txBody>
        </p:sp>
        <p:sp>
          <p:nvSpPr>
            <p:cNvPr id="326" name="Text Box 80"/>
            <p:cNvSpPr txBox="1"/>
            <p:nvPr/>
          </p:nvSpPr>
          <p:spPr>
            <a:xfrm>
              <a:off x="7465833" y="307195"/>
              <a:ext cx="1494698" cy="66404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B Sahar" panose="00000400000000000000" pitchFamily="2" charset="-78"/>
                </a:rPr>
                <a:t>جدید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B Sahar" panose="00000400000000000000" pitchFamily="2" charset="-78"/>
              </a:endParaRPr>
            </a:p>
          </p:txBody>
        </p:sp>
        <p:sp>
          <p:nvSpPr>
            <p:cNvPr id="327" name="Right Brace 326"/>
            <p:cNvSpPr/>
            <p:nvPr/>
          </p:nvSpPr>
          <p:spPr>
            <a:xfrm>
              <a:off x="9912535" y="5157624"/>
              <a:ext cx="303007" cy="1125105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Right Brace 327"/>
            <p:cNvSpPr/>
            <p:nvPr/>
          </p:nvSpPr>
          <p:spPr>
            <a:xfrm>
              <a:off x="9907901" y="3182538"/>
              <a:ext cx="303007" cy="1125105"/>
            </a:xfrm>
            <a:prstGeom prst="rightBrace">
              <a:avLst>
                <a:gd name="adj1" fmla="val 47715"/>
                <a:gd name="adj2" fmla="val 49686"/>
              </a:avLst>
            </a:prstGeom>
            <a:noFill/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226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6826741" y="373396"/>
            <a:ext cx="3352298" cy="1645704"/>
            <a:chOff x="4182813" y="44122"/>
            <a:chExt cx="3352298" cy="1645704"/>
          </a:xfrm>
        </p:grpSpPr>
        <p:grpSp>
          <p:nvGrpSpPr>
            <p:cNvPr id="78" name="Group 77"/>
            <p:cNvGrpSpPr/>
            <p:nvPr/>
          </p:nvGrpSpPr>
          <p:grpSpPr>
            <a:xfrm>
              <a:off x="4182813" y="44122"/>
              <a:ext cx="3352298" cy="1645703"/>
              <a:chOff x="7642412" y="1683232"/>
              <a:chExt cx="1542768" cy="794949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7642412" y="1683232"/>
                <a:ext cx="1542768" cy="794949"/>
                <a:chOff x="7642412" y="1683232"/>
                <a:chExt cx="1542768" cy="794949"/>
              </a:xfrm>
            </p:grpSpPr>
            <p:sp>
              <p:nvSpPr>
                <p:cNvPr id="83" name="Text Box 86"/>
                <p:cNvSpPr txBox="1"/>
                <p:nvPr/>
              </p:nvSpPr>
              <p:spPr>
                <a:xfrm>
                  <a:off x="7642412" y="1784761"/>
                  <a:ext cx="1542768" cy="69342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أ</a:t>
                  </a: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جـعـل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Text Box 86"/>
                <p:cNvSpPr txBox="1"/>
                <p:nvPr/>
              </p:nvSpPr>
              <p:spPr>
                <a:xfrm>
                  <a:off x="8669123" y="1683232"/>
                  <a:ext cx="229609" cy="2723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2" name="Text Box 86"/>
              <p:cNvSpPr txBox="1"/>
              <p:nvPr/>
            </p:nvSpPr>
            <p:spPr>
              <a:xfrm>
                <a:off x="8105932" y="1836626"/>
                <a:ext cx="405353" cy="3511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9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ََ</a:t>
                </a:r>
                <a:endPara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4373425" y="489497"/>
              <a:ext cx="11848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727828" y="488526"/>
              <a:ext cx="11848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5" name="Straight Arrow Connector 84"/>
          <p:cNvCxnSpPr/>
          <p:nvPr/>
        </p:nvCxnSpPr>
        <p:spPr>
          <a:xfrm flipH="1" flipV="1">
            <a:off x="6196845" y="1355918"/>
            <a:ext cx="114621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9556613" y="1008952"/>
            <a:ext cx="212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قرار می دهم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991224" y="386050"/>
            <a:ext cx="4607256" cy="1724934"/>
            <a:chOff x="4076126" y="55805"/>
            <a:chExt cx="3458985" cy="1724934"/>
          </a:xfrm>
        </p:grpSpPr>
        <p:grpSp>
          <p:nvGrpSpPr>
            <p:cNvPr id="88" name="Group 87"/>
            <p:cNvGrpSpPr/>
            <p:nvPr/>
          </p:nvGrpSpPr>
          <p:grpSpPr>
            <a:xfrm>
              <a:off x="4182813" y="55805"/>
              <a:ext cx="3352298" cy="1634021"/>
              <a:chOff x="7642412" y="1688875"/>
              <a:chExt cx="1542768" cy="789306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7642412" y="1688875"/>
                <a:ext cx="1542768" cy="789306"/>
                <a:chOff x="7642412" y="1688875"/>
                <a:chExt cx="1542768" cy="789306"/>
              </a:xfrm>
            </p:grpSpPr>
            <p:sp>
              <p:nvSpPr>
                <p:cNvPr id="93" name="Text Box 86"/>
                <p:cNvSpPr txBox="1"/>
                <p:nvPr/>
              </p:nvSpPr>
              <p:spPr>
                <a:xfrm>
                  <a:off x="7642412" y="1784761"/>
                  <a:ext cx="1542768" cy="69342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5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سَوْفَ</a:t>
                  </a: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 أ</a:t>
                  </a: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جـعـل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Text Box 86"/>
                <p:cNvSpPr txBox="1"/>
                <p:nvPr/>
              </p:nvSpPr>
              <p:spPr>
                <a:xfrm>
                  <a:off x="8329724" y="1688875"/>
                  <a:ext cx="229609" cy="2723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2" name="Text Box 86"/>
              <p:cNvSpPr txBox="1"/>
              <p:nvPr/>
            </p:nvSpPr>
            <p:spPr>
              <a:xfrm>
                <a:off x="7870529" y="1873453"/>
                <a:ext cx="405353" cy="3511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9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ََ</a:t>
                </a:r>
                <a:endPara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4076126" y="370978"/>
              <a:ext cx="11848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090455" y="580410"/>
              <a:ext cx="11848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246565" y="1036640"/>
            <a:ext cx="2532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قرار خواهم داد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864176" y="1743203"/>
            <a:ext cx="3352298" cy="1858637"/>
            <a:chOff x="4182813" y="47266"/>
            <a:chExt cx="3352298" cy="1858637"/>
          </a:xfrm>
        </p:grpSpPr>
        <p:grpSp>
          <p:nvGrpSpPr>
            <p:cNvPr id="98" name="Group 97"/>
            <p:cNvGrpSpPr/>
            <p:nvPr/>
          </p:nvGrpSpPr>
          <p:grpSpPr>
            <a:xfrm>
              <a:off x="4182813" y="47266"/>
              <a:ext cx="3352298" cy="1858637"/>
              <a:chOff x="7642412" y="1684751"/>
              <a:chExt cx="1542768" cy="897806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7642412" y="1684751"/>
                <a:ext cx="1542768" cy="793430"/>
                <a:chOff x="7642412" y="1684751"/>
                <a:chExt cx="1542768" cy="793430"/>
              </a:xfrm>
            </p:grpSpPr>
            <p:sp>
              <p:nvSpPr>
                <p:cNvPr id="103" name="Text Box 86"/>
                <p:cNvSpPr txBox="1"/>
                <p:nvPr/>
              </p:nvSpPr>
              <p:spPr>
                <a:xfrm>
                  <a:off x="7642412" y="1784761"/>
                  <a:ext cx="1542768" cy="69342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أ</a:t>
                  </a: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ضـرب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Text Box 86"/>
                <p:cNvSpPr txBox="1"/>
                <p:nvPr/>
              </p:nvSpPr>
              <p:spPr>
                <a:xfrm>
                  <a:off x="8692286" y="1684751"/>
                  <a:ext cx="229609" cy="2723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2" name="Text Box 86"/>
              <p:cNvSpPr txBox="1"/>
              <p:nvPr/>
            </p:nvSpPr>
            <p:spPr>
              <a:xfrm>
                <a:off x="8066999" y="2231378"/>
                <a:ext cx="405353" cy="3511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9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ََ</a:t>
                </a:r>
                <a:endPara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4426089" y="488526"/>
              <a:ext cx="11848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704984" y="384089"/>
              <a:ext cx="11848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9479207" y="2413733"/>
            <a:ext cx="212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می زنم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H="1" flipV="1">
            <a:off x="6250204" y="2799490"/>
            <a:ext cx="114621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2649495" y="1818681"/>
            <a:ext cx="3352298" cy="1942810"/>
            <a:chOff x="4182813" y="37273"/>
            <a:chExt cx="3352298" cy="1942810"/>
          </a:xfrm>
        </p:grpSpPr>
        <p:grpSp>
          <p:nvGrpSpPr>
            <p:cNvPr id="108" name="Group 107"/>
            <p:cNvGrpSpPr/>
            <p:nvPr/>
          </p:nvGrpSpPr>
          <p:grpSpPr>
            <a:xfrm>
              <a:off x="4182813" y="37273"/>
              <a:ext cx="3352298" cy="1942810"/>
              <a:chOff x="7642412" y="1679923"/>
              <a:chExt cx="1542768" cy="938465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7642412" y="1679923"/>
                <a:ext cx="1542768" cy="798258"/>
                <a:chOff x="7642412" y="1679923"/>
                <a:chExt cx="1542768" cy="798258"/>
              </a:xfrm>
            </p:grpSpPr>
            <p:sp>
              <p:nvSpPr>
                <p:cNvPr id="113" name="Text Box 86"/>
                <p:cNvSpPr txBox="1"/>
                <p:nvPr/>
              </p:nvSpPr>
              <p:spPr>
                <a:xfrm>
                  <a:off x="7642412" y="1784761"/>
                  <a:ext cx="1542768" cy="69342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سَ</a:t>
                  </a: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أ</a:t>
                  </a: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ضـرب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Text Box 86"/>
                <p:cNvSpPr txBox="1"/>
                <p:nvPr/>
              </p:nvSpPr>
              <p:spPr>
                <a:xfrm>
                  <a:off x="8590612" y="1679923"/>
                  <a:ext cx="229609" cy="2723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2" name="Text Box 86"/>
              <p:cNvSpPr txBox="1"/>
              <p:nvPr/>
            </p:nvSpPr>
            <p:spPr>
              <a:xfrm>
                <a:off x="7965686" y="2267209"/>
                <a:ext cx="405353" cy="3511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9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ََ</a:t>
                </a:r>
                <a:endPara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4219655" y="546630"/>
              <a:ext cx="11848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530528" y="343969"/>
              <a:ext cx="11848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489980" y="2507102"/>
            <a:ext cx="2532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خواهم زد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30784" y="3791085"/>
            <a:ext cx="3744211" cy="1549054"/>
            <a:chOff x="5939755" y="4414738"/>
            <a:chExt cx="3744211" cy="1549054"/>
          </a:xfrm>
        </p:grpSpPr>
        <p:grpSp>
          <p:nvGrpSpPr>
            <p:cNvPr id="116" name="Group 115"/>
            <p:cNvGrpSpPr/>
            <p:nvPr/>
          </p:nvGrpSpPr>
          <p:grpSpPr>
            <a:xfrm>
              <a:off x="5939755" y="4414738"/>
              <a:ext cx="3744211" cy="1292884"/>
              <a:chOff x="3978074" y="3899309"/>
              <a:chExt cx="4621137" cy="1323776"/>
            </a:xfrm>
          </p:grpSpPr>
          <p:sp>
            <p:nvSpPr>
              <p:cNvPr id="117" name="Text Box 80"/>
              <p:cNvSpPr txBox="1"/>
              <p:nvPr/>
            </p:nvSpPr>
            <p:spPr>
              <a:xfrm>
                <a:off x="3978074" y="3899309"/>
                <a:ext cx="4621137" cy="132377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تَـ</a:t>
                </a:r>
                <a:r>
                  <a:rPr kumimoji="0" lang="fa-IR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کـتـب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Text Box 80"/>
              <p:cNvSpPr txBox="1"/>
              <p:nvPr/>
            </p:nvSpPr>
            <p:spPr>
              <a:xfrm>
                <a:off x="4707736" y="4082314"/>
                <a:ext cx="825500" cy="71878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ُ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7407967" y="4490877"/>
              <a:ext cx="11848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865378" y="4640353"/>
              <a:ext cx="11848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9478521" y="4175000"/>
            <a:ext cx="212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می نویسی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flipH="1" flipV="1">
            <a:off x="6224947" y="4517233"/>
            <a:ext cx="114621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2743665" y="3757626"/>
            <a:ext cx="3744211" cy="1600230"/>
            <a:chOff x="5939755" y="4414738"/>
            <a:chExt cx="3744211" cy="1600230"/>
          </a:xfrm>
        </p:grpSpPr>
        <p:grpSp>
          <p:nvGrpSpPr>
            <p:cNvPr id="129" name="Group 128"/>
            <p:cNvGrpSpPr/>
            <p:nvPr/>
          </p:nvGrpSpPr>
          <p:grpSpPr>
            <a:xfrm>
              <a:off x="5939755" y="4414738"/>
              <a:ext cx="3744211" cy="1292884"/>
              <a:chOff x="3978074" y="3899309"/>
              <a:chExt cx="4621137" cy="1323776"/>
            </a:xfrm>
          </p:grpSpPr>
          <p:sp>
            <p:nvSpPr>
              <p:cNvPr id="132" name="Text Box 80"/>
              <p:cNvSpPr txBox="1"/>
              <p:nvPr/>
            </p:nvSpPr>
            <p:spPr>
              <a:xfrm>
                <a:off x="3978074" y="3899309"/>
                <a:ext cx="4621137" cy="132377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سَـ</a:t>
                </a:r>
                <a:r>
                  <a:rPr kumimoji="0" lang="fa-IR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تَـ</a:t>
                </a:r>
                <a:r>
                  <a:rPr kumimoji="0" lang="fa-IR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کـتـب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Text Box 80"/>
              <p:cNvSpPr txBox="1"/>
              <p:nvPr/>
            </p:nvSpPr>
            <p:spPr>
              <a:xfrm>
                <a:off x="4294985" y="4110992"/>
                <a:ext cx="825500" cy="71878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ُ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0" name="TextBox 129"/>
            <p:cNvSpPr txBox="1"/>
            <p:nvPr/>
          </p:nvSpPr>
          <p:spPr>
            <a:xfrm>
              <a:off x="7008286" y="4574180"/>
              <a:ext cx="11848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452022" y="4691529"/>
              <a:ext cx="11848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528327" y="4180448"/>
            <a:ext cx="2532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خواهی نوشت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5770894" y="5140504"/>
            <a:ext cx="5386716" cy="1587978"/>
            <a:chOff x="4607520" y="479893"/>
            <a:chExt cx="4781918" cy="1587978"/>
          </a:xfrm>
        </p:grpSpPr>
        <p:grpSp>
          <p:nvGrpSpPr>
            <p:cNvPr id="136" name="Group 135"/>
            <p:cNvGrpSpPr/>
            <p:nvPr/>
          </p:nvGrpSpPr>
          <p:grpSpPr>
            <a:xfrm>
              <a:off x="4607520" y="479893"/>
              <a:ext cx="4781918" cy="1587978"/>
              <a:chOff x="4644421" y="463245"/>
              <a:chExt cx="4781918" cy="1587978"/>
            </a:xfrm>
          </p:grpSpPr>
          <p:sp>
            <p:nvSpPr>
              <p:cNvPr id="138" name="Text Box 86"/>
              <p:cNvSpPr txBox="1"/>
              <p:nvPr/>
            </p:nvSpPr>
            <p:spPr>
              <a:xfrm>
                <a:off x="4644421" y="463245"/>
                <a:ext cx="4781918" cy="143551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7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تَـ</a:t>
                </a:r>
                <a:r>
                  <a:rPr kumimoji="0" lang="fa-IR" sz="7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غـسـلــ</a:t>
                </a:r>
                <a:r>
                  <a:rPr kumimoji="0" lang="fa-IR" sz="7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ینَ</a:t>
                </a:r>
                <a:endPara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Text Box 86"/>
              <p:cNvSpPr txBox="1"/>
              <p:nvPr/>
            </p:nvSpPr>
            <p:spPr>
              <a:xfrm>
                <a:off x="6628215" y="1324212"/>
                <a:ext cx="880796" cy="72701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9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ََ</a:t>
                </a:r>
                <a:endPara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7247009" y="634493"/>
              <a:ext cx="11848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9887535" y="5565875"/>
            <a:ext cx="212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می شوری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147" name="Straight Arrow Connector 146"/>
          <p:cNvCxnSpPr/>
          <p:nvPr/>
        </p:nvCxnSpPr>
        <p:spPr>
          <a:xfrm flipH="1" flipV="1">
            <a:off x="6129688" y="6001470"/>
            <a:ext cx="637741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roup 147"/>
          <p:cNvGrpSpPr/>
          <p:nvPr/>
        </p:nvGrpSpPr>
        <p:grpSpPr>
          <a:xfrm>
            <a:off x="1444140" y="5202197"/>
            <a:ext cx="5386716" cy="1557858"/>
            <a:chOff x="4657320" y="464064"/>
            <a:chExt cx="4781918" cy="1557858"/>
          </a:xfrm>
        </p:grpSpPr>
        <p:grpSp>
          <p:nvGrpSpPr>
            <p:cNvPr id="149" name="Group 148"/>
            <p:cNvGrpSpPr/>
            <p:nvPr/>
          </p:nvGrpSpPr>
          <p:grpSpPr>
            <a:xfrm>
              <a:off x="4657320" y="464064"/>
              <a:ext cx="4781918" cy="1557858"/>
              <a:chOff x="4694221" y="447416"/>
              <a:chExt cx="4781918" cy="1557858"/>
            </a:xfrm>
          </p:grpSpPr>
          <p:sp>
            <p:nvSpPr>
              <p:cNvPr id="151" name="Text Box 86"/>
              <p:cNvSpPr txBox="1"/>
              <p:nvPr/>
            </p:nvSpPr>
            <p:spPr>
              <a:xfrm>
                <a:off x="4694221" y="447416"/>
                <a:ext cx="4781918" cy="143551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5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سَوْفَ</a:t>
                </a:r>
                <a:r>
                  <a:rPr kumimoji="0" lang="fa-IR" sz="6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 </a:t>
                </a:r>
                <a:r>
                  <a:rPr kumimoji="0" lang="fa-IR" sz="7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تَـ</a:t>
                </a:r>
                <a:r>
                  <a:rPr kumimoji="0" lang="fa-IR" sz="7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غسلـ</a:t>
                </a:r>
                <a:r>
                  <a:rPr kumimoji="0" lang="fa-IR" sz="7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ینَ</a:t>
                </a:r>
                <a:endPara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Text Box 86"/>
              <p:cNvSpPr txBox="1"/>
              <p:nvPr/>
            </p:nvSpPr>
            <p:spPr>
              <a:xfrm>
                <a:off x="6007375" y="1278263"/>
                <a:ext cx="880796" cy="72701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9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ََ</a:t>
                </a:r>
                <a:endPara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0" name="TextBox 149"/>
            <p:cNvSpPr txBox="1"/>
            <p:nvPr/>
          </p:nvSpPr>
          <p:spPr>
            <a:xfrm>
              <a:off x="6218487" y="650176"/>
              <a:ext cx="11848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-54435" y="5770279"/>
            <a:ext cx="2532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خواهی شُست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80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6" grpId="0"/>
      <p:bldP spid="105" grpId="0"/>
      <p:bldP spid="115" grpId="0"/>
      <p:bldP spid="126" grpId="0"/>
      <p:bldP spid="134" grpId="0"/>
      <p:bldP spid="140" grpId="0"/>
      <p:bldP spid="1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ctrTitle"/>
          </p:nvPr>
        </p:nvSpPr>
        <p:spPr>
          <a:xfrm>
            <a:off x="4842455" y="395861"/>
            <a:ext cx="5216919" cy="1646302"/>
          </a:xfrm>
        </p:spPr>
        <p:txBody>
          <a:bodyPr/>
          <a:lstStyle/>
          <a:p>
            <a:pPr algn="ctr" rtl="1"/>
            <a:r>
              <a:rPr lang="fa-IR" sz="9600" dirty="0">
                <a:solidFill>
                  <a:srgbClr val="C00000"/>
                </a:solidFill>
                <a:latin typeface="Moalla" panose="02000506000000020002" pitchFamily="2" charset="0"/>
                <a:cs typeface="2  Mitra_1 (MRT)" panose="00000700000000000000" pitchFamily="2" charset="-78"/>
              </a:rPr>
              <a:t>مرور قواعد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488" y="3330050"/>
            <a:ext cx="7903532" cy="19507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15000" dirty="0" smtClean="0">
                <a:solidFill>
                  <a:srgbClr val="FFFF00"/>
                </a:solidFill>
                <a:latin typeface="Moalla" panose="02000506000000020002" pitchFamily="2" charset="0"/>
                <a:cs typeface="Moalla" panose="02000506000000020002" pitchFamily="2" charset="0"/>
              </a:rPr>
              <a:t>عربی </a:t>
            </a:r>
            <a:r>
              <a:rPr lang="fa-IR" sz="15000" dirty="0" smtClean="0">
                <a:solidFill>
                  <a:srgbClr val="FFFF00"/>
                </a:solidFill>
                <a:latin typeface="Moalla" panose="02000506000000020002" pitchFamily="2" charset="0"/>
                <a:cs typeface="Moalla" panose="02000506000000020002" pitchFamily="2" charset="0"/>
              </a:rPr>
              <a:t>هفتم</a:t>
            </a:r>
            <a:endParaRPr lang="en-US" sz="15000" dirty="0">
              <a:solidFill>
                <a:srgbClr val="FFFF00"/>
              </a:solidFill>
              <a:latin typeface="Moalla" panose="02000506000000020002" pitchFamily="2" charset="0"/>
              <a:cs typeface="Moalla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0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350" y="348062"/>
            <a:ext cx="7222385" cy="1364828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tx1"/>
                </a:solidFill>
                <a:latin typeface="_L4i_Nastaliq" panose="02020505000000020003" pitchFamily="18" charset="0"/>
                <a:cs typeface="2  Mitra_1 (MRT)" panose="00000700000000000000" pitchFamily="2" charset="-78"/>
              </a:rPr>
              <a:t>حروف الفبا در زبان عربی </a:t>
            </a:r>
            <a:r>
              <a:rPr lang="fa-IR" sz="3200" u="sng" dirty="0" smtClean="0">
                <a:solidFill>
                  <a:srgbClr val="FF0000"/>
                </a:solidFill>
                <a:latin typeface="_L4i_Nastaliq" panose="02020505000000020003" pitchFamily="18" charset="0"/>
                <a:cs typeface="B Titr" panose="00000700000000000000" pitchFamily="2" charset="-78"/>
              </a:rPr>
              <a:t>29</a:t>
            </a:r>
            <a:r>
              <a:rPr lang="fa-IR" sz="3200" dirty="0" smtClean="0">
                <a:solidFill>
                  <a:schemeClr val="tx1"/>
                </a:solidFill>
                <a:latin typeface="_L4i_Nastaliq" panose="02020505000000020003" pitchFamily="18" charset="0"/>
                <a:cs typeface="2  Mitra_1 (MRT)" panose="00000700000000000000" pitchFamily="2" charset="-78"/>
              </a:rPr>
              <a:t> حرف است.</a:t>
            </a:r>
            <a:endParaRPr lang="en-US" sz="3200" dirty="0">
              <a:solidFill>
                <a:schemeClr val="tx1"/>
              </a:solidFill>
              <a:latin typeface="_L4i_Nastaliq" panose="02020505000000020003" pitchFamily="18" charset="0"/>
              <a:cs typeface="2  Mitra_1 (MRT)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5758" y="1198068"/>
            <a:ext cx="9994006" cy="1364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200" dirty="0" smtClean="0">
                <a:latin typeface="_L4i_Nastaliq" panose="02020505000000020003" pitchFamily="18" charset="0"/>
                <a:cs typeface="2  Mitra_1 (MRT)" panose="00000700000000000000" pitchFamily="2" charset="-78"/>
              </a:rPr>
              <a:t>در زبان عربی نوشتاری ( فصیح )  ، حروف </a:t>
            </a:r>
            <a:r>
              <a:rPr lang="fa-IR" sz="3200" dirty="0" smtClean="0">
                <a:solidFill>
                  <a:srgbClr val="FF0000"/>
                </a:solidFill>
                <a:latin typeface="_L4i_Nastaliq" panose="02020505000000020003" pitchFamily="18" charset="0"/>
                <a:cs typeface="B Titr" panose="00000700000000000000" pitchFamily="2" charset="-78"/>
              </a:rPr>
              <a:t>گ</a:t>
            </a:r>
            <a:r>
              <a:rPr lang="fa-IR" sz="3200" dirty="0" smtClean="0">
                <a:latin typeface="_L4i_Nastaliq" panose="02020505000000020003" pitchFamily="18" charset="0"/>
                <a:cs typeface="2  Mitra_1 (MRT)" panose="00000700000000000000" pitchFamily="2" charset="-78"/>
              </a:rPr>
              <a:t> ، </a:t>
            </a:r>
            <a:r>
              <a:rPr lang="fa-IR" sz="3200" dirty="0" smtClean="0">
                <a:solidFill>
                  <a:srgbClr val="FF0000"/>
                </a:solidFill>
                <a:latin typeface="_L4i_Nastaliq" panose="02020505000000020003" pitchFamily="18" charset="0"/>
                <a:cs typeface="B Titr" panose="00000700000000000000" pitchFamily="2" charset="-78"/>
              </a:rPr>
              <a:t>چ</a:t>
            </a:r>
            <a:r>
              <a:rPr lang="fa-IR" sz="3200" dirty="0" smtClean="0">
                <a:latin typeface="_L4i_Nastaliq" panose="02020505000000020003" pitchFamily="18" charset="0"/>
                <a:cs typeface="2  Mitra_1 (MRT)" panose="00000700000000000000" pitchFamily="2" charset="-78"/>
              </a:rPr>
              <a:t> ، </a:t>
            </a:r>
            <a:r>
              <a:rPr lang="fa-IR" sz="3200" dirty="0" smtClean="0">
                <a:solidFill>
                  <a:srgbClr val="FF0000"/>
                </a:solidFill>
                <a:latin typeface="_L4i_Nastaliq" panose="02020505000000020003" pitchFamily="18" charset="0"/>
                <a:cs typeface="B Titr" panose="00000700000000000000" pitchFamily="2" charset="-78"/>
              </a:rPr>
              <a:t>پ</a:t>
            </a:r>
            <a:r>
              <a:rPr lang="fa-IR" sz="3200" dirty="0" smtClean="0">
                <a:latin typeface="_L4i_Nastaliq" panose="02020505000000020003" pitchFamily="18" charset="0"/>
                <a:cs typeface="2  Mitra_1 (MRT)" panose="00000700000000000000" pitchFamily="2" charset="-78"/>
              </a:rPr>
              <a:t> ، </a:t>
            </a:r>
            <a:r>
              <a:rPr lang="fa-IR" sz="3200" dirty="0" smtClean="0">
                <a:solidFill>
                  <a:srgbClr val="FF0000"/>
                </a:solidFill>
                <a:latin typeface="_L4i_Nastaliq" panose="02020505000000020003" pitchFamily="18" charset="0"/>
                <a:cs typeface="B Titr" panose="00000700000000000000" pitchFamily="2" charset="-78"/>
              </a:rPr>
              <a:t>ژ</a:t>
            </a:r>
            <a:r>
              <a:rPr lang="fa-IR" sz="3200" dirty="0" smtClean="0">
                <a:latin typeface="_L4i_Nastaliq" panose="02020505000000020003" pitchFamily="18" charset="0"/>
                <a:cs typeface="2  Mitra_1 (MRT)" panose="00000700000000000000" pitchFamily="2" charset="-78"/>
              </a:rPr>
              <a:t> وجود ندارد.</a:t>
            </a:r>
            <a:endParaRPr lang="en-US" sz="3200" dirty="0">
              <a:latin typeface="_L4i_Nastaliq" panose="02020505000000020003" pitchFamily="18" charset="0"/>
              <a:cs typeface="2  Mitra_1 (MRT)" panose="000007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0632" y="2060954"/>
            <a:ext cx="3501723" cy="1364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u="sng" dirty="0" smtClean="0">
                <a:solidFill>
                  <a:srgbClr val="7030A0"/>
                </a:solidFill>
                <a:latin typeface="_L4i_Nastaliq" panose="02020505000000020003" pitchFamily="18" charset="0"/>
                <a:cs typeface="_L4i_Dast-Nevis" panose="03000400000000000000" pitchFamily="66" charset="-78"/>
              </a:rPr>
              <a:t>حرکات در زبان عربی: </a:t>
            </a:r>
            <a:endParaRPr lang="en-US" u="sng" dirty="0">
              <a:solidFill>
                <a:srgbClr val="7030A0"/>
              </a:solidFill>
              <a:latin typeface="_L4i_Nastaliq" panose="02020505000000020003" pitchFamily="18" charset="0"/>
              <a:cs typeface="_L4i_Dast-Nevis" panose="03000400000000000000" pitchFamily="66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98546" y="3425782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latin typeface="_L4i_Nastaliq" panose="02020505000000020003" pitchFamily="18" charset="0"/>
                <a:cs typeface="A EntezareZohoor 1 **" panose="00000700000000000000" pitchFamily="2" charset="-78"/>
              </a:rPr>
              <a:t>فَتْحِه</a:t>
            </a:r>
            <a:endParaRPr lang="en-US" sz="4000" dirty="0">
              <a:latin typeface="_L4i_Nastaliq" panose="02020505000000020003" pitchFamily="18" charset="0"/>
              <a:cs typeface="A EntezareZohoor 1 **" panose="000007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67867" y="3425782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rgbClr val="00B050"/>
                </a:solidFill>
                <a:latin typeface="_L4i_Nastaliq" panose="02020505000000020003" pitchFamily="18" charset="0"/>
                <a:cs typeface="A EntezareZohoor 1 **" panose="00000700000000000000" pitchFamily="2" charset="-78"/>
              </a:rPr>
              <a:t>ــَـ</a:t>
            </a:r>
            <a:endParaRPr lang="en-US" sz="4000" dirty="0">
              <a:solidFill>
                <a:srgbClr val="00B050"/>
              </a:solidFill>
              <a:latin typeface="_L4i_Nastaliq" panose="02020505000000020003" pitchFamily="18" charset="0"/>
              <a:cs typeface="A EntezareZohoor 1 **" panose="000007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71985" y="3412905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latin typeface="_L4i_Nastaliq" panose="02020505000000020003" pitchFamily="18" charset="0"/>
                <a:cs typeface="A EntezareZohoor 1 **" panose="00000700000000000000" pitchFamily="2" charset="-78"/>
              </a:rPr>
              <a:t>کَسْرِه</a:t>
            </a:r>
            <a:endParaRPr lang="en-US" sz="4000" dirty="0">
              <a:latin typeface="_L4i_Nastaliq" panose="02020505000000020003" pitchFamily="18" charset="0"/>
              <a:cs typeface="A EntezareZohoor 1 **" panose="000007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97626" y="3367665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rgbClr val="00B050"/>
                </a:solidFill>
                <a:latin typeface="_L4i_Nastaliq" panose="02020505000000020003" pitchFamily="18" charset="0"/>
                <a:cs typeface="A EntezareZohoor 1 **" panose="00000700000000000000" pitchFamily="2" charset="-78"/>
              </a:rPr>
              <a:t>ــِـ</a:t>
            </a:r>
            <a:endParaRPr lang="en-US" sz="4000" dirty="0">
              <a:solidFill>
                <a:srgbClr val="00B050"/>
              </a:solidFill>
              <a:latin typeface="_L4i_Nastaliq" panose="02020505000000020003" pitchFamily="18" charset="0"/>
              <a:cs typeface="A EntezareZohoor 1 **" panose="000007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54382" y="3412904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latin typeface="_L4i_Nastaliq" panose="02020505000000020003" pitchFamily="18" charset="0"/>
                <a:cs typeface="A EntezareZohoor 1 **" panose="00000700000000000000" pitchFamily="2" charset="-78"/>
              </a:rPr>
              <a:t>ضَمِّه</a:t>
            </a:r>
            <a:endParaRPr lang="en-US" sz="4000" dirty="0">
              <a:latin typeface="_L4i_Nastaliq" panose="02020505000000020003" pitchFamily="18" charset="0"/>
              <a:cs typeface="A EntezareZohoor 1 **" panose="00000700000000000000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14308" y="3387146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rgbClr val="00B050"/>
                </a:solidFill>
                <a:latin typeface="_L4i_Nastaliq" panose="02020505000000020003" pitchFamily="18" charset="0"/>
                <a:cs typeface="A EntezareZohoor 1 **" panose="00000700000000000000" pitchFamily="2" charset="-78"/>
              </a:rPr>
              <a:t>ــُـ</a:t>
            </a:r>
            <a:endParaRPr lang="en-US" sz="4000" dirty="0">
              <a:solidFill>
                <a:srgbClr val="00B050"/>
              </a:solidFill>
              <a:latin typeface="_L4i_Nastaliq" panose="02020505000000020003" pitchFamily="18" charset="0"/>
              <a:cs typeface="A EntezareZohoor 1 **" panose="000007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741629" y="4362813"/>
            <a:ext cx="1338963" cy="1209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u="sng" dirty="0" smtClean="0">
                <a:solidFill>
                  <a:srgbClr val="002060"/>
                </a:solidFill>
                <a:latin typeface="_L4i_Nastaliq" panose="02020505000000020003" pitchFamily="18" charset="0"/>
                <a:cs typeface="_L4i_Dast-Nevis" panose="03000400000000000000" pitchFamily="66" charset="-78"/>
              </a:rPr>
              <a:t>تنوین</a:t>
            </a:r>
            <a:endParaRPr lang="en-US" u="sng" dirty="0">
              <a:solidFill>
                <a:srgbClr val="002060"/>
              </a:solidFill>
              <a:latin typeface="_L4i_Nastaliq" panose="02020505000000020003" pitchFamily="18" charset="0"/>
              <a:cs typeface="_L4i_Dast-Nevis" panose="03000400000000000000" pitchFamily="66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037813" y="4711198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latin typeface="_L4i_Nastaliq" panose="02020505000000020003" pitchFamily="18" charset="0"/>
                <a:cs typeface="A EntezareZohoor 1 **" panose="00000700000000000000" pitchFamily="2" charset="-78"/>
              </a:rPr>
              <a:t>ــًـ</a:t>
            </a:r>
            <a:endParaRPr lang="en-US" sz="4000" dirty="0">
              <a:latin typeface="_L4i_Nastaliq" panose="02020505000000020003" pitchFamily="18" charset="0"/>
              <a:cs typeface="A EntezareZohoor 1 **" panose="000007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897626" y="4706402"/>
            <a:ext cx="1262128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rgbClr val="00B050"/>
                </a:solidFill>
                <a:latin typeface="_L4i_Nastaliq" panose="02020505000000020003" pitchFamily="18" charset="0"/>
                <a:cs typeface="2  Mitra_1 (MRT)" panose="00000700000000000000" pitchFamily="2" charset="-78"/>
              </a:rPr>
              <a:t>ـَ  نْ</a:t>
            </a:r>
            <a:endParaRPr lang="en-US" sz="4000" dirty="0">
              <a:solidFill>
                <a:srgbClr val="00B050"/>
              </a:solidFill>
              <a:latin typeface="_L4i_Nastaliq" panose="02020505000000020003" pitchFamily="18" charset="0"/>
              <a:cs typeface="2  Mitra_1 (MRT)" panose="000007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40043" y="4711198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latin typeface="_L4i_Nastaliq" panose="02020505000000020003" pitchFamily="18" charset="0"/>
                <a:cs typeface="A EntezareZohoor 1 **" panose="00000700000000000000" pitchFamily="2" charset="-78"/>
              </a:rPr>
              <a:t>ــٍـ</a:t>
            </a:r>
            <a:endParaRPr lang="en-US" sz="4000" dirty="0">
              <a:latin typeface="_L4i_Nastaliq" panose="02020505000000020003" pitchFamily="18" charset="0"/>
              <a:cs typeface="A EntezareZohoor 1 **" panose="00000700000000000000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392254" y="4703435"/>
            <a:ext cx="1262128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rgbClr val="00B050"/>
                </a:solidFill>
                <a:latin typeface="_L4i_Nastaliq" panose="02020505000000020003" pitchFamily="18" charset="0"/>
                <a:cs typeface="2  Mitra_1 (MRT)" panose="00000700000000000000" pitchFamily="2" charset="-78"/>
              </a:rPr>
              <a:t>ـِ  نْ</a:t>
            </a:r>
            <a:endParaRPr lang="en-US" sz="4000" dirty="0">
              <a:solidFill>
                <a:srgbClr val="00B050"/>
              </a:solidFill>
              <a:latin typeface="_L4i_Nastaliq" panose="02020505000000020003" pitchFamily="18" charset="0"/>
              <a:cs typeface="2  Mitra_1 (MRT)" panose="00000700000000000000" pitchFamily="2" charset="-7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69360" y="4703436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latin typeface="_L4i_Nastaliq" panose="02020505000000020003" pitchFamily="18" charset="0"/>
                <a:cs typeface="A EntezareZohoor 1 **" panose="00000700000000000000" pitchFamily="2" charset="-78"/>
              </a:rPr>
              <a:t>ــٌـ</a:t>
            </a:r>
            <a:endParaRPr lang="en-US" sz="4000" dirty="0">
              <a:latin typeface="_L4i_Nastaliq" panose="02020505000000020003" pitchFamily="18" charset="0"/>
              <a:cs typeface="A EntezareZohoor 1 **" panose="00000700000000000000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488" y="4695673"/>
            <a:ext cx="1262128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rgbClr val="00B050"/>
                </a:solidFill>
                <a:latin typeface="_L4i_Nastaliq" panose="02020505000000020003" pitchFamily="18" charset="0"/>
                <a:cs typeface="2  Mitra_1 (MRT)" panose="00000700000000000000" pitchFamily="2" charset="-78"/>
              </a:rPr>
              <a:t>ـُ  نْ</a:t>
            </a:r>
            <a:endParaRPr lang="en-US" sz="4000" dirty="0">
              <a:solidFill>
                <a:srgbClr val="00B050"/>
              </a:solidFill>
              <a:latin typeface="_L4i_Nastaliq" panose="02020505000000020003" pitchFamily="18" charset="0"/>
              <a:cs typeface="2  Mitra_1 (MRT)" panose="000007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498939" y="5572762"/>
            <a:ext cx="1530590" cy="11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dirty="0" smtClean="0">
                <a:solidFill>
                  <a:srgbClr val="FF0000"/>
                </a:solidFill>
                <a:latin typeface="_L4i_Nastaliq" panose="02020505000000020003" pitchFamily="18" charset="0"/>
                <a:cs typeface="_L4i_Dast-Nevis" panose="03000400000000000000" pitchFamily="66" charset="-78"/>
              </a:rPr>
              <a:t>نَـصْـب</a:t>
            </a:r>
            <a:endParaRPr lang="en-US" dirty="0">
              <a:solidFill>
                <a:srgbClr val="FF0000"/>
              </a:solidFill>
              <a:latin typeface="_L4i_Nastaliq" panose="02020505000000020003" pitchFamily="18" charset="0"/>
              <a:cs typeface="_L4i_Dast-Nevis" panose="03000400000000000000" pitchFamily="66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140226" y="3338934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latin typeface="_L4i_Nastaliq" panose="02020505000000020003" pitchFamily="18" charset="0"/>
                <a:cs typeface="A EntezareZohoor 1 **" panose="00000700000000000000" pitchFamily="2" charset="-78"/>
              </a:rPr>
              <a:t>ساکِن </a:t>
            </a:r>
            <a:endParaRPr lang="en-US" sz="4000" dirty="0">
              <a:latin typeface="_L4i_Nastaliq" panose="02020505000000020003" pitchFamily="18" charset="0"/>
              <a:cs typeface="A EntezareZohoor 1 **" panose="00000700000000000000" pitchFamily="2" charset="-78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75056" y="3338933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000" b="1" dirty="0" smtClean="0">
                <a:latin typeface="_L4i_Nastaliq" panose="02020505000000020003" pitchFamily="18" charset="0"/>
                <a:cs typeface="2  Traffic" panose="00000400000000000000" pitchFamily="2" charset="-78"/>
              </a:rPr>
              <a:t>سُکون</a:t>
            </a:r>
            <a:endParaRPr lang="en-US" sz="2000" b="1" dirty="0">
              <a:latin typeface="_L4i_Nastaliq" panose="02020505000000020003" pitchFamily="18" charset="0"/>
              <a:cs typeface="2  Traffic" panose="00000400000000000000" pitchFamily="2" charset="-7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30632" y="3308057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 smtClean="0">
                <a:solidFill>
                  <a:srgbClr val="00B050"/>
                </a:solidFill>
                <a:latin typeface="_L4i_Nastaliq" panose="02020505000000020003" pitchFamily="18" charset="0"/>
                <a:cs typeface="A EntezareZohoor 1 **" panose="00000700000000000000" pitchFamily="2" charset="-78"/>
              </a:rPr>
              <a:t>ــْـ</a:t>
            </a:r>
            <a:endParaRPr lang="en-US" sz="4000" dirty="0">
              <a:solidFill>
                <a:srgbClr val="00B050"/>
              </a:solidFill>
              <a:latin typeface="_L4i_Nastaliq" panose="02020505000000020003" pitchFamily="18" charset="0"/>
              <a:cs typeface="A EntezareZohoor 1 **" panose="00000700000000000000" pitchFamily="2" charset="-78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945689" y="5642601"/>
            <a:ext cx="1530590" cy="11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dirty="0" smtClean="0">
                <a:solidFill>
                  <a:srgbClr val="FF0000"/>
                </a:solidFill>
                <a:latin typeface="_L4i_Nastaliq" panose="02020505000000020003" pitchFamily="18" charset="0"/>
                <a:cs typeface="_L4i_Dast-Nevis" panose="03000400000000000000" pitchFamily="66" charset="-78"/>
              </a:rPr>
              <a:t>جَـر</a:t>
            </a:r>
            <a:endParaRPr lang="en-US" dirty="0">
              <a:solidFill>
                <a:srgbClr val="FF0000"/>
              </a:solidFill>
              <a:latin typeface="_L4i_Nastaliq" panose="02020505000000020003" pitchFamily="18" charset="0"/>
              <a:cs typeface="_L4i_Dast-Nevis" panose="03000400000000000000" pitchFamily="66" charset="-78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274886" y="5522727"/>
            <a:ext cx="1530590" cy="11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dirty="0" smtClean="0">
                <a:solidFill>
                  <a:srgbClr val="FF0000"/>
                </a:solidFill>
                <a:latin typeface="_L4i_Nastaliq" panose="02020505000000020003" pitchFamily="18" charset="0"/>
                <a:cs typeface="_L4i_Dast-Nevis" panose="03000400000000000000" pitchFamily="66" charset="-78"/>
              </a:rPr>
              <a:t>رَفْــع</a:t>
            </a:r>
            <a:endParaRPr lang="en-US" dirty="0">
              <a:solidFill>
                <a:srgbClr val="FF0000"/>
              </a:solidFill>
              <a:latin typeface="_L4i_Nastaliq" panose="02020505000000020003" pitchFamily="18" charset="0"/>
              <a:cs typeface="_L4i_Dast-Nevis" panose="03000400000000000000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020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7774" y="1906075"/>
            <a:ext cx="1520919" cy="1197734"/>
          </a:xfrm>
        </p:spPr>
        <p:txBody>
          <a:bodyPr>
            <a:normAutofit/>
          </a:bodyPr>
          <a:lstStyle/>
          <a:p>
            <a:pPr algn="ctr" rtl="1"/>
            <a:r>
              <a:rPr lang="fa-IR" sz="6000" dirty="0" smtClean="0">
                <a:solidFill>
                  <a:srgbClr val="FF0000"/>
                </a:solidFill>
                <a:latin typeface="_L4i_Nastaliq" panose="02020505000000020003" pitchFamily="18" charset="0"/>
                <a:cs typeface="B Titr" panose="00000700000000000000" pitchFamily="2" charset="-78"/>
              </a:rPr>
              <a:t>کلمه</a:t>
            </a:r>
            <a:endParaRPr lang="en-US" sz="6000" dirty="0">
              <a:solidFill>
                <a:srgbClr val="FF0000"/>
              </a:solidFill>
              <a:latin typeface="_L4i_Nastaliq" panose="02020505000000020003" pitchFamily="18" charset="0"/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23387" y="1906075"/>
            <a:ext cx="1520919" cy="11977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6000" dirty="0" smtClean="0">
                <a:solidFill>
                  <a:srgbClr val="FF0000"/>
                </a:solidFill>
                <a:latin typeface="_L4i_Nastaliq" panose="02020505000000020003" pitchFamily="18" charset="0"/>
                <a:cs typeface="B Titr" panose="00000700000000000000" pitchFamily="2" charset="-78"/>
              </a:rPr>
              <a:t>انواع</a:t>
            </a:r>
            <a:endParaRPr lang="en-US" sz="6000" dirty="0">
              <a:solidFill>
                <a:srgbClr val="FF0000"/>
              </a:solidFill>
              <a:latin typeface="_L4i_Nastaliq" panose="02020505000000020003" pitchFamily="18" charset="0"/>
              <a:cs typeface="B Titr" panose="00000700000000000000" pitchFamily="2" charset="-78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6632620" y="463640"/>
            <a:ext cx="605306" cy="3837908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61019" y="394576"/>
            <a:ext cx="167425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6000" dirty="0" smtClean="0">
                <a:solidFill>
                  <a:srgbClr val="0070C0"/>
                </a:solidFill>
                <a:cs typeface="B Vahid" panose="00000700000000000000" pitchFamily="2" charset="-78"/>
              </a:rPr>
              <a:t>اسم</a:t>
            </a:r>
            <a:endParaRPr lang="en-US" sz="6000" dirty="0">
              <a:solidFill>
                <a:srgbClr val="0070C0"/>
              </a:solidFill>
              <a:cs typeface="B Vahid" panose="00000700000000000000" pitchFamily="2" charset="-78"/>
            </a:endParaRPr>
          </a:p>
        </p:txBody>
      </p:sp>
      <p:sp>
        <p:nvSpPr>
          <p:cNvPr id="7" name="TextBox 6">
            <a:hlinkClick r:id="" action="ppaction://noaction"/>
          </p:cNvPr>
          <p:cNvSpPr txBox="1"/>
          <p:nvPr/>
        </p:nvSpPr>
        <p:spPr>
          <a:xfrm>
            <a:off x="5261019" y="1918956"/>
            <a:ext cx="167425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6000" dirty="0" smtClean="0">
                <a:solidFill>
                  <a:srgbClr val="0070C0"/>
                </a:solidFill>
                <a:cs typeface="B Vahid" panose="00000700000000000000" pitchFamily="2" charset="-78"/>
              </a:rPr>
              <a:t>فعل</a:t>
            </a:r>
            <a:endParaRPr lang="en-US" sz="6000" dirty="0">
              <a:solidFill>
                <a:srgbClr val="0070C0"/>
              </a:solidFill>
              <a:cs typeface="B Vahid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1853" y="3380711"/>
            <a:ext cx="167425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6000" dirty="0" smtClean="0">
                <a:solidFill>
                  <a:srgbClr val="0070C0"/>
                </a:solidFill>
                <a:cs typeface="B Vahid" panose="00000700000000000000" pitchFamily="2" charset="-78"/>
              </a:rPr>
              <a:t>حرف</a:t>
            </a:r>
            <a:endParaRPr lang="en-US" sz="6000" dirty="0">
              <a:solidFill>
                <a:srgbClr val="0070C0"/>
              </a:solidFill>
              <a:cs typeface="B Vahid" panose="00000700000000000000" pitchFamily="2" charset="-78"/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6038980" y="4396374"/>
            <a:ext cx="0" cy="63972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54449" y="4990570"/>
            <a:ext cx="14056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cs typeface="B Vahid" panose="00000700000000000000" pitchFamily="2" charset="-78"/>
              </a:rPr>
              <a:t>فی</a:t>
            </a:r>
            <a:endParaRPr lang="en-US" sz="4000" dirty="0">
              <a:cs typeface="B Vahid" panose="00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1721" y="4990570"/>
            <a:ext cx="14056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solidFill>
                  <a:schemeClr val="accent5">
                    <a:lumMod val="75000"/>
                  </a:schemeClr>
                </a:solidFill>
                <a:cs typeface="B Vahid" panose="00000700000000000000" pitchFamily="2" charset="-78"/>
              </a:rPr>
              <a:t>در</a:t>
            </a:r>
            <a:endParaRPr lang="en-US" sz="4000" dirty="0">
              <a:solidFill>
                <a:schemeClr val="accent5">
                  <a:lumMod val="75000"/>
                </a:schemeClr>
              </a:solidFill>
              <a:cs typeface="B Vahid" panose="000007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9748" y="5016328"/>
            <a:ext cx="14056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cs typeface="B Vahid" panose="00000700000000000000" pitchFamily="2" charset="-78"/>
              </a:rPr>
              <a:t>مِنْ</a:t>
            </a:r>
            <a:endParaRPr lang="en-US" sz="4000" dirty="0">
              <a:cs typeface="B Vahid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1709" y="5036097"/>
            <a:ext cx="14056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solidFill>
                  <a:schemeClr val="accent5">
                    <a:lumMod val="75000"/>
                  </a:schemeClr>
                </a:solidFill>
                <a:cs typeface="B Vahid" panose="00000700000000000000" pitchFamily="2" charset="-78"/>
              </a:rPr>
              <a:t>از</a:t>
            </a:r>
            <a:endParaRPr lang="en-US" sz="4000" dirty="0">
              <a:solidFill>
                <a:schemeClr val="accent5">
                  <a:lumMod val="75000"/>
                </a:schemeClr>
              </a:solidFill>
              <a:cs typeface="B Vahid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9287" y="5073658"/>
            <a:ext cx="14056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cs typeface="B Vahid" panose="00000700000000000000" pitchFamily="2" charset="-78"/>
              </a:rPr>
              <a:t>إلَی</a:t>
            </a:r>
            <a:endParaRPr lang="en-US" sz="4000" dirty="0">
              <a:cs typeface="B Vahid" panose="000007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5174" y="5058094"/>
            <a:ext cx="286736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solidFill>
                  <a:schemeClr val="accent5">
                    <a:lumMod val="75000"/>
                  </a:schemeClr>
                </a:solidFill>
                <a:cs typeface="B Vahid" panose="00000700000000000000" pitchFamily="2" charset="-78"/>
              </a:rPr>
              <a:t>به ، به سوی ، تا</a:t>
            </a:r>
            <a:endParaRPr lang="en-US" sz="4000" dirty="0">
              <a:solidFill>
                <a:schemeClr val="accent5">
                  <a:lumMod val="75000"/>
                </a:schemeClr>
              </a:solidFill>
              <a:cs typeface="B Vahid" panose="000007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2177" y="5036097"/>
            <a:ext cx="14056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cs typeface="B Vahid" panose="00000700000000000000" pitchFamily="2" charset="-78"/>
              </a:rPr>
              <a:t>عَـلَی</a:t>
            </a:r>
            <a:endParaRPr lang="en-US" sz="4000" dirty="0">
              <a:cs typeface="B Vahid" panose="000007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8139" y="5036110"/>
            <a:ext cx="286736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solidFill>
                  <a:schemeClr val="accent5">
                    <a:lumMod val="75000"/>
                  </a:schemeClr>
                </a:solidFill>
                <a:cs typeface="B Vahid" panose="00000700000000000000" pitchFamily="2" charset="-78"/>
              </a:rPr>
              <a:t>بر ، روی</a:t>
            </a:r>
            <a:endParaRPr lang="en-US" sz="4000" dirty="0">
              <a:solidFill>
                <a:schemeClr val="accent5">
                  <a:lumMod val="75000"/>
                </a:schemeClr>
              </a:solidFill>
              <a:cs typeface="B Vahid" panose="000007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9813" y="5974719"/>
            <a:ext cx="14056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cs typeface="B Vahid" panose="00000700000000000000" pitchFamily="2" charset="-78"/>
              </a:rPr>
              <a:t>بِـ</a:t>
            </a:r>
            <a:endParaRPr lang="en-US" sz="4000" dirty="0">
              <a:cs typeface="B Vahid" panose="000007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4727" y="5991259"/>
            <a:ext cx="286736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solidFill>
                  <a:schemeClr val="accent5">
                    <a:lumMod val="75000"/>
                  </a:schemeClr>
                </a:solidFill>
                <a:cs typeface="B Vahid" panose="00000700000000000000" pitchFamily="2" charset="-78"/>
              </a:rPr>
              <a:t>به ، به وسیله</a:t>
            </a:r>
            <a:endParaRPr lang="en-US" sz="4000" dirty="0">
              <a:solidFill>
                <a:schemeClr val="accent5">
                  <a:lumMod val="75000"/>
                </a:schemeClr>
              </a:solidFill>
              <a:cs typeface="B Vahid" panose="00000700000000000000" pitchFamily="2" charset="-78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674918" y="2533614"/>
            <a:ext cx="8229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57520" y="2111481"/>
            <a:ext cx="167425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solidFill>
                  <a:srgbClr val="00B050"/>
                </a:solidFill>
                <a:cs typeface="A EntezareZohoor 1 **" panose="00000700000000000000" pitchFamily="2" charset="-78"/>
              </a:rPr>
              <a:t>ماضی</a:t>
            </a:r>
            <a:endParaRPr lang="en-US" sz="4000" dirty="0">
              <a:solidFill>
                <a:srgbClr val="00B050"/>
              </a:solidFill>
              <a:cs typeface="A EntezareZohoor 1 **" panose="000007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2239" y="2133478"/>
            <a:ext cx="2720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solidFill>
                  <a:srgbClr val="00B050"/>
                </a:solidFill>
                <a:cs typeface="A EntezareZohoor 1 **" panose="00000700000000000000" pitchFamily="2" charset="-78"/>
              </a:rPr>
              <a:t>ماضی منفی</a:t>
            </a:r>
            <a:endParaRPr lang="en-US" sz="4000" dirty="0">
              <a:solidFill>
                <a:srgbClr val="00B050"/>
              </a:solidFill>
              <a:cs typeface="A EntezareZohoor 1 **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20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/>
      <p:bldP spid="8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2" grpId="0"/>
      <p:bldP spid="25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231" y="429296"/>
            <a:ext cx="4109574" cy="794197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نشانه های اسم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58517" y="2146470"/>
            <a:ext cx="5736931" cy="7941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dirty="0" smtClean="0">
                <a:solidFill>
                  <a:schemeClr val="tx1"/>
                </a:solidFill>
                <a:cs typeface="2  Yekan" panose="00000400000000000000" pitchFamily="2" charset="-78"/>
              </a:rPr>
              <a:t>1ـ </a:t>
            </a:r>
            <a:r>
              <a:rPr lang="ar-SA" dirty="0">
                <a:solidFill>
                  <a:schemeClr val="tx1"/>
                </a:solidFill>
                <a:cs typeface="2  Yekan" panose="00000400000000000000" pitchFamily="2" charset="-78"/>
              </a:rPr>
              <a:t>« الـ » ( الف و لام </a:t>
            </a:r>
            <a:r>
              <a:rPr lang="fa-IR" dirty="0" smtClean="0">
                <a:solidFill>
                  <a:schemeClr val="tx1"/>
                </a:solidFill>
                <a:cs typeface="2  Yekan" panose="00000400000000000000" pitchFamily="2" charset="-78"/>
              </a:rPr>
              <a:t>) در ابتدای کلمه</a:t>
            </a:r>
            <a:endParaRPr lang="en-US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40250" y="2071350"/>
            <a:ext cx="1405010" cy="69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4000" dirty="0" smtClean="0">
                <a:solidFill>
                  <a:srgbClr val="7030A0"/>
                </a:solidFill>
                <a:cs typeface="2  Badr" panose="00000400000000000000" pitchFamily="2" charset="-78"/>
              </a:rPr>
              <a:t>اَلْکِتابُ</a:t>
            </a:r>
            <a:endParaRPr lang="en-US" sz="40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56262" y="2071350"/>
            <a:ext cx="1405010" cy="69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4000" dirty="0" smtClean="0">
                <a:solidFill>
                  <a:srgbClr val="7030A0"/>
                </a:solidFill>
                <a:cs typeface="2  Badr" panose="00000400000000000000" pitchFamily="2" charset="-78"/>
              </a:rPr>
              <a:t>اَلْوَلَدَ</a:t>
            </a:r>
            <a:endParaRPr lang="en-US" sz="40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989" y="2062765"/>
            <a:ext cx="1405010" cy="69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4000" dirty="0" smtClean="0">
                <a:solidFill>
                  <a:srgbClr val="7030A0"/>
                </a:solidFill>
                <a:cs typeface="2  Badr" panose="00000400000000000000" pitchFamily="2" charset="-78"/>
              </a:rPr>
              <a:t>اَلشَّجَرَةِ</a:t>
            </a:r>
            <a:endParaRPr lang="en-US" sz="40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01018" y="3179999"/>
            <a:ext cx="5294430" cy="794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dirty="0" smtClean="0">
                <a:solidFill>
                  <a:schemeClr val="tx1"/>
                </a:solidFill>
                <a:cs typeface="2  Yekan" panose="00000400000000000000" pitchFamily="2" charset="-78"/>
              </a:rPr>
              <a:t>2ـ </a:t>
            </a:r>
            <a:r>
              <a:rPr lang="ar-SA" dirty="0">
                <a:solidFill>
                  <a:schemeClr val="tx1"/>
                </a:solidFill>
                <a:cs typeface="2  Yekan" panose="00000400000000000000" pitchFamily="2" charset="-78"/>
              </a:rPr>
              <a:t>« </a:t>
            </a:r>
            <a:r>
              <a:rPr lang="fa-IR" dirty="0" smtClean="0">
                <a:solidFill>
                  <a:schemeClr val="tx1"/>
                </a:solidFill>
                <a:cs typeface="2  Yekan" panose="00000400000000000000" pitchFamily="2" charset="-78"/>
              </a:rPr>
              <a:t>تنوین </a:t>
            </a:r>
            <a:r>
              <a:rPr lang="ar-SA" dirty="0" smtClean="0">
                <a:solidFill>
                  <a:schemeClr val="tx1"/>
                </a:solidFill>
                <a:cs typeface="2  Yekan" panose="00000400000000000000" pitchFamily="2" charset="-78"/>
              </a:rPr>
              <a:t>» </a:t>
            </a:r>
            <a:r>
              <a:rPr lang="fa-IR" dirty="0" smtClean="0">
                <a:solidFill>
                  <a:schemeClr val="tx1"/>
                </a:solidFill>
                <a:cs typeface="2  Yekan" panose="00000400000000000000" pitchFamily="2" charset="-78"/>
              </a:rPr>
              <a:t>در انتهای کلمه</a:t>
            </a:r>
            <a:endParaRPr lang="en-US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98583" y="3095219"/>
            <a:ext cx="1405010" cy="69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4000" dirty="0" smtClean="0">
                <a:solidFill>
                  <a:srgbClr val="7030A0"/>
                </a:solidFill>
                <a:cs typeface="2  Badr" panose="00000400000000000000" pitchFamily="2" charset="-78"/>
              </a:rPr>
              <a:t>کِتابٌ</a:t>
            </a:r>
            <a:endParaRPr lang="en-US" sz="40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56262" y="3183227"/>
            <a:ext cx="1405010" cy="69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4000" dirty="0" smtClean="0">
                <a:solidFill>
                  <a:srgbClr val="7030A0"/>
                </a:solidFill>
                <a:cs typeface="2  Badr" panose="00000400000000000000" pitchFamily="2" charset="-78"/>
              </a:rPr>
              <a:t>وَلَداً</a:t>
            </a:r>
            <a:endParaRPr lang="en-US" sz="40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85382" y="3183227"/>
            <a:ext cx="1405010" cy="69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4000" dirty="0" smtClean="0">
                <a:solidFill>
                  <a:srgbClr val="7030A0"/>
                </a:solidFill>
                <a:cs typeface="2  Badr" panose="00000400000000000000" pitchFamily="2" charset="-78"/>
              </a:rPr>
              <a:t>شَجَرَةٍ</a:t>
            </a:r>
            <a:endParaRPr lang="en-US" sz="40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109138" y="4253242"/>
            <a:ext cx="3086310" cy="714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dirty="0" smtClean="0">
                <a:solidFill>
                  <a:srgbClr val="0070C0"/>
                </a:solidFill>
                <a:cs typeface="2  Yekan" panose="00000400000000000000" pitchFamily="2" charset="-78"/>
              </a:rPr>
              <a:t>نکته بسیار مهم</a:t>
            </a:r>
            <a:endParaRPr lang="en-US" dirty="0">
              <a:solidFill>
                <a:srgbClr val="0070C0"/>
              </a:solidFill>
              <a:cs typeface="2  Yekan" panose="00000400000000000000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57887" y="4346620"/>
            <a:ext cx="5769735" cy="5988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dirty="0" smtClean="0">
                <a:solidFill>
                  <a:schemeClr val="tx1"/>
                </a:solidFill>
                <a:cs typeface="2  Yekan" panose="00000400000000000000" pitchFamily="2" charset="-78"/>
              </a:rPr>
              <a:t>« ال » با تنوین در یک کلمه </a:t>
            </a:r>
            <a:r>
              <a:rPr lang="fa-IR" dirty="0" smtClean="0">
                <a:solidFill>
                  <a:srgbClr val="FF0000"/>
                </a:solidFill>
                <a:cs typeface="2  Yekan" panose="00000400000000000000" pitchFamily="2" charset="-78"/>
              </a:rPr>
              <a:t>جمع نمی شوند.</a:t>
            </a:r>
            <a:endParaRPr lang="en-US" dirty="0">
              <a:solidFill>
                <a:srgbClr val="FF0000"/>
              </a:solidFill>
              <a:cs typeface="2  Yekan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58767" y="5039926"/>
            <a:ext cx="3909344" cy="1691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9600" dirty="0" smtClean="0">
                <a:solidFill>
                  <a:schemeClr val="tx1"/>
                </a:solidFill>
                <a:cs typeface="2  Yekan" panose="00000400000000000000" pitchFamily="2" charset="-78"/>
              </a:rPr>
              <a:t>اَلْکِتابٌ</a:t>
            </a:r>
            <a:endParaRPr lang="en-US" sz="9600" dirty="0">
              <a:solidFill>
                <a:srgbClr val="FF0000"/>
              </a:solidFill>
              <a:cs typeface="2  Yekan" panose="00000400000000000000" pitchFamily="2" charset="-78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730321" y="5039926"/>
            <a:ext cx="4097301" cy="1412389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325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97769" y="3183228"/>
            <a:ext cx="4109574" cy="794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تقسیم بندی اسم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387921" y="1332962"/>
            <a:ext cx="605306" cy="4494728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hlinkClick r:id="rId3" action="ppaction://hlinksldjump"/>
          </p:cNvPr>
          <p:cNvSpPr txBox="1">
            <a:spLocks/>
          </p:cNvSpPr>
          <p:nvPr/>
        </p:nvSpPr>
        <p:spPr>
          <a:xfrm>
            <a:off x="3727219" y="1575513"/>
            <a:ext cx="3066386" cy="1137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rgbClr val="0070C0"/>
                </a:solidFill>
                <a:cs typeface="Sultan Adan" panose="00000400000000000000" pitchFamily="2" charset="-78"/>
              </a:rPr>
              <a:t>از نظر جنس</a:t>
            </a:r>
            <a:endParaRPr lang="en-US" b="1" dirty="0">
              <a:solidFill>
                <a:srgbClr val="0070C0"/>
              </a:solidFill>
              <a:cs typeface="Sultan Adan" panose="00000400000000000000" pitchFamily="2" charset="-78"/>
            </a:endParaRPr>
          </a:p>
        </p:txBody>
      </p:sp>
      <p:sp>
        <p:nvSpPr>
          <p:cNvPr id="6" name="Title 1">
            <a:hlinkClick r:id="rId4" action="ppaction://hlinksldjump"/>
          </p:cNvPr>
          <p:cNvSpPr txBox="1">
            <a:spLocks/>
          </p:cNvSpPr>
          <p:nvPr/>
        </p:nvSpPr>
        <p:spPr>
          <a:xfrm>
            <a:off x="3727219" y="3309872"/>
            <a:ext cx="3066386" cy="1137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rgbClr val="0070C0"/>
                </a:solidFill>
                <a:cs typeface="Sultan Adan" panose="00000400000000000000" pitchFamily="2" charset="-78"/>
              </a:rPr>
              <a:t>از نظر تعداد</a:t>
            </a:r>
            <a:endParaRPr lang="en-US" b="1" dirty="0">
              <a:solidFill>
                <a:srgbClr val="0070C0"/>
              </a:solidFill>
              <a:cs typeface="Sultan Adan" panose="00000400000000000000" pitchFamily="2" charset="-78"/>
            </a:endParaRPr>
          </a:p>
        </p:txBody>
      </p:sp>
      <p:sp>
        <p:nvSpPr>
          <p:cNvPr id="7" name="Title 1">
            <a:hlinkClick r:id="rId5" action="ppaction://hlinksldjump"/>
          </p:cNvPr>
          <p:cNvSpPr txBox="1">
            <a:spLocks/>
          </p:cNvSpPr>
          <p:nvPr/>
        </p:nvSpPr>
        <p:spPr>
          <a:xfrm>
            <a:off x="3727219" y="4775915"/>
            <a:ext cx="3066386" cy="1137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rgbClr val="0070C0"/>
                </a:solidFill>
                <a:cs typeface="Sultan Adan" panose="00000400000000000000" pitchFamily="2" charset="-78"/>
              </a:rPr>
              <a:t>از نظر اشاره</a:t>
            </a:r>
            <a:endParaRPr lang="en-US" b="1" dirty="0">
              <a:solidFill>
                <a:srgbClr val="0070C0"/>
              </a:solidFill>
              <a:cs typeface="Sultan Adan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0323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70502" y="877909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تقسیم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اسم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42090" y="1575513"/>
            <a:ext cx="3066386" cy="1137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rgbClr val="0070C0"/>
                </a:solidFill>
                <a:cs typeface="Sultan Adan" panose="00000400000000000000" pitchFamily="2" charset="-78"/>
              </a:rPr>
              <a:t>از نظر جنس</a:t>
            </a:r>
            <a:endParaRPr lang="en-US" b="1" dirty="0">
              <a:solidFill>
                <a:srgbClr val="0070C0"/>
              </a:solidFill>
              <a:cs typeface="Sultan Adan" panose="00000400000000000000" pitchFamily="2" charset="-78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777508" y="664332"/>
            <a:ext cx="292994" cy="1822361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60940" y="522664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800" dirty="0" smtClean="0">
                <a:solidFill>
                  <a:srgbClr val="7030A0"/>
                </a:solidFill>
                <a:cs typeface="2  Badr" panose="00000400000000000000" pitchFamily="2" charset="-78"/>
              </a:rPr>
              <a:t>مُـذَکَّـر</a:t>
            </a:r>
            <a:endParaRPr lang="en-US" sz="48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51093" y="1657083"/>
            <a:ext cx="2409562" cy="971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800" dirty="0" smtClean="0">
                <a:solidFill>
                  <a:srgbClr val="7030A0"/>
                </a:solidFill>
                <a:cs typeface="2  Badr" panose="00000400000000000000" pitchFamily="2" charset="-78"/>
              </a:rPr>
              <a:t>مُـؤَ نَّث</a:t>
            </a:r>
            <a:endParaRPr lang="en-US" sz="48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47220" y="664332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rgbClr val="00B050"/>
                </a:solidFill>
                <a:cs typeface="A EntezareZohoor 1 **" panose="00000700000000000000" pitchFamily="2" charset="-78"/>
              </a:rPr>
              <a:t>نشانه ندارد.</a:t>
            </a:r>
            <a:endParaRPr lang="en-US" sz="4000" dirty="0">
              <a:solidFill>
                <a:srgbClr val="00B050"/>
              </a:solidFill>
              <a:cs typeface="A EntezareZohoor 1 **" panose="00000700000000000000" pitchFamily="2" charset="-78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310285" y="1070013"/>
            <a:ext cx="7627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69703" y="2118030"/>
            <a:ext cx="7627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489395" y="1567997"/>
            <a:ext cx="3843133" cy="8478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6000" dirty="0" smtClean="0">
                <a:solidFill>
                  <a:srgbClr val="00B050"/>
                </a:solidFill>
                <a:cs typeface="2  Badr" panose="00000400000000000000" pitchFamily="2" charset="-78"/>
              </a:rPr>
              <a:t>ة   ـة </a:t>
            </a:r>
            <a:r>
              <a:rPr lang="fa-IR" sz="2400" dirty="0" smtClean="0">
                <a:solidFill>
                  <a:srgbClr val="0070C0"/>
                </a:solidFill>
                <a:cs typeface="2  Badr" panose="00000400000000000000" pitchFamily="2" charset="-78"/>
              </a:rPr>
              <a:t>« در انتهای کلمه »</a:t>
            </a:r>
            <a:endParaRPr lang="en-US" sz="2400" dirty="0">
              <a:solidFill>
                <a:srgbClr val="0070C0"/>
              </a:solidFill>
              <a:cs typeface="2  Badr" panose="00000400000000000000" pitchFamily="2" charset="-7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2699188"/>
            <a:ext cx="11384923" cy="2393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>
              <a:lnSpc>
                <a:spcPct val="250000"/>
              </a:lnSpc>
            </a:pPr>
            <a:r>
              <a:rPr lang="fa-IR" sz="3200" dirty="0" smtClean="0">
                <a:solidFill>
                  <a:schemeClr val="tx1"/>
                </a:solidFill>
                <a:cs typeface="2  Yekan" panose="00000400000000000000" pitchFamily="2" charset="-78"/>
              </a:rPr>
              <a:t>تشخیص </a:t>
            </a:r>
            <a:r>
              <a:rPr lang="fa-IR" sz="3200" dirty="0">
                <a:solidFill>
                  <a:schemeClr val="tx1"/>
                </a:solidFill>
                <a:cs typeface="2  Yekan" panose="00000400000000000000" pitchFamily="2" charset="-78"/>
              </a:rPr>
              <a:t>مذکر یا مؤنث بودن یک اسم برای این است که بتوانیم برای آن</a:t>
            </a:r>
          </a:p>
          <a:p>
            <a:pPr algn="ctr" rtl="1">
              <a:lnSpc>
                <a:spcPct val="250000"/>
              </a:lnSpc>
            </a:pPr>
            <a:r>
              <a:rPr lang="fa-IR" sz="3200" dirty="0">
                <a:solidFill>
                  <a:schemeClr val="tx1"/>
                </a:solidFill>
                <a:cs typeface="2  Yekan" panose="00000400000000000000" pitchFamily="2" charset="-78"/>
              </a:rPr>
              <a:t> « </a:t>
            </a:r>
            <a:r>
              <a:rPr lang="fa-IR" sz="3200" dirty="0">
                <a:solidFill>
                  <a:srgbClr val="FF0000"/>
                </a:solidFill>
                <a:cs typeface="A EntezareZohoor 1 **" panose="00000700000000000000" pitchFamily="2" charset="-78"/>
              </a:rPr>
              <a:t>اسم اشاره  </a:t>
            </a:r>
            <a:r>
              <a:rPr lang="fa-IR" sz="3200" dirty="0">
                <a:solidFill>
                  <a:schemeClr val="tx1"/>
                </a:solidFill>
                <a:cs typeface="2  Yekan" panose="00000400000000000000" pitchFamily="2" charset="-78"/>
              </a:rPr>
              <a:t>، </a:t>
            </a:r>
            <a:r>
              <a:rPr lang="fa-IR" sz="3200" dirty="0">
                <a:solidFill>
                  <a:srgbClr val="FF0000"/>
                </a:solidFill>
                <a:cs typeface="A EntezareZohoor 1 **" panose="00000700000000000000" pitchFamily="2" charset="-78"/>
              </a:rPr>
              <a:t>فعل</a:t>
            </a:r>
            <a:r>
              <a:rPr lang="fa-IR" sz="3200" dirty="0">
                <a:solidFill>
                  <a:schemeClr val="tx1"/>
                </a:solidFill>
                <a:cs typeface="2  Yekan" panose="00000400000000000000" pitchFamily="2" charset="-78"/>
              </a:rPr>
              <a:t> ، </a:t>
            </a:r>
            <a:r>
              <a:rPr lang="fa-IR" sz="3200" dirty="0">
                <a:solidFill>
                  <a:srgbClr val="FF0000"/>
                </a:solidFill>
                <a:cs typeface="A EntezareZohoor 1 **" panose="00000700000000000000" pitchFamily="2" charset="-78"/>
              </a:rPr>
              <a:t>ضمیر</a:t>
            </a:r>
            <a:r>
              <a:rPr lang="fa-IR" sz="3200" dirty="0">
                <a:solidFill>
                  <a:schemeClr val="tx1"/>
                </a:solidFill>
                <a:cs typeface="2  Yekan" panose="00000400000000000000" pitchFamily="2" charset="-78"/>
              </a:rPr>
              <a:t> و . . . » مناسب بیاوریم</a:t>
            </a:r>
            <a:r>
              <a:rPr lang="fa-IR" sz="3200" dirty="0" smtClean="0">
                <a:solidFill>
                  <a:schemeClr val="tx1"/>
                </a:solidFill>
                <a:cs typeface="2  Yekan" panose="00000400000000000000" pitchFamily="2" charset="-78"/>
              </a:rPr>
              <a:t>.</a:t>
            </a:r>
            <a:endParaRPr lang="en-US" sz="32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525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10" grpId="0"/>
      <p:bldP spid="14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33487" y="2861257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تقسیم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اسم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972022" y="3599462"/>
            <a:ext cx="3066386" cy="759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rgbClr val="0070C0"/>
                </a:solidFill>
                <a:cs typeface="Sultan Adan" panose="00000400000000000000" pitchFamily="2" charset="-78"/>
              </a:rPr>
              <a:t>از نظر تعداد</a:t>
            </a:r>
            <a:endParaRPr lang="en-US" b="1" dirty="0">
              <a:solidFill>
                <a:srgbClr val="0070C0"/>
              </a:solidFill>
              <a:cs typeface="Sultan Adan" panose="00000400000000000000" pitchFamily="2" charset="-78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7895607" y="656817"/>
            <a:ext cx="605306" cy="5692462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74243" y="748043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800" dirty="0" smtClean="0">
                <a:solidFill>
                  <a:srgbClr val="7030A0"/>
                </a:solidFill>
                <a:cs typeface="2  Badr" panose="00000400000000000000" pitchFamily="2" charset="-78"/>
              </a:rPr>
              <a:t>مُـفْرَد</a:t>
            </a:r>
            <a:endParaRPr lang="en-US" sz="48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535065" y="1173040"/>
            <a:ext cx="38674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841245" y="793655"/>
            <a:ext cx="1875750" cy="8022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 smtClean="0">
                <a:solidFill>
                  <a:srgbClr val="FFC000"/>
                </a:solidFill>
                <a:cs typeface="A EntezareZohoor 1 **" panose="00000700000000000000" pitchFamily="2" charset="-78"/>
              </a:rPr>
              <a:t>نشانه ندارد.</a:t>
            </a:r>
            <a:endParaRPr lang="en-US" dirty="0">
              <a:solidFill>
                <a:srgbClr val="FFC000"/>
              </a:solidFill>
              <a:cs typeface="A EntezareZohoor 1 **" panose="000007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32647" y="2533734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800" dirty="0" smtClean="0">
                <a:solidFill>
                  <a:srgbClr val="7030A0"/>
                </a:solidFill>
                <a:cs typeface="2  Badr" panose="00000400000000000000" pitchFamily="2" charset="-78"/>
              </a:rPr>
              <a:t>مُـثَـنی</a:t>
            </a:r>
            <a:endParaRPr lang="en-US" sz="48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132647" y="3079118"/>
            <a:ext cx="5083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995843" y="2624186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rgbClr val="00B050"/>
                </a:solidFill>
                <a:cs typeface="Sultan Adan" panose="00000400000000000000" pitchFamily="2" charset="-78"/>
              </a:rPr>
              <a:t>انِ    یْنِ</a:t>
            </a:r>
            <a:endParaRPr lang="en-US" sz="4000" dirty="0">
              <a:solidFill>
                <a:srgbClr val="00B050"/>
              </a:solidFill>
              <a:cs typeface="Sultan Adan" panose="00000400000000000000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6944" y="1872740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chemeClr val="tx1"/>
                </a:solidFill>
                <a:cs typeface="2  Badr" panose="00000400000000000000" pitchFamily="2" charset="-78"/>
              </a:rPr>
              <a:t>مُعلِّمـ</a:t>
            </a:r>
            <a:r>
              <a:rPr lang="fa-IR" sz="4000" dirty="0" smtClean="0">
                <a:solidFill>
                  <a:srgbClr val="00B050"/>
                </a:solidFill>
                <a:cs typeface="2  Badr" panose="00000400000000000000" pitchFamily="2" charset="-78"/>
              </a:rPr>
              <a:t>ان</a:t>
            </a:r>
            <a:r>
              <a:rPr lang="fa-IR" sz="4000" dirty="0">
                <a:solidFill>
                  <a:srgbClr val="7030A0"/>
                </a:solidFill>
                <a:cs typeface="2  Badr" panose="00000400000000000000" pitchFamily="2" charset="-78"/>
              </a:rPr>
              <a:t>ِ</a:t>
            </a:r>
            <a:endParaRPr lang="en-US" sz="40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8777" y="1873982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chemeClr val="tx1"/>
                </a:solidFill>
                <a:cs typeface="2  Badr" panose="00000400000000000000" pitchFamily="2" charset="-78"/>
              </a:rPr>
              <a:t>م</a:t>
            </a:r>
            <a:r>
              <a:rPr lang="fa-IR" sz="4000" dirty="0">
                <a:solidFill>
                  <a:schemeClr val="tx1"/>
                </a:solidFill>
                <a:cs typeface="2  Badr" panose="00000400000000000000" pitchFamily="2" charset="-78"/>
              </a:rPr>
              <a:t>ُ</a:t>
            </a:r>
            <a:r>
              <a:rPr lang="fa-IR" sz="4000" dirty="0" smtClean="0">
                <a:solidFill>
                  <a:schemeClr val="tx1"/>
                </a:solidFill>
                <a:cs typeface="2  Badr" panose="00000400000000000000" pitchFamily="2" charset="-78"/>
              </a:rPr>
              <a:t>علِّمَـ</a:t>
            </a:r>
            <a:r>
              <a:rPr lang="fa-IR" sz="4000" dirty="0" smtClean="0">
                <a:solidFill>
                  <a:srgbClr val="00B050"/>
                </a:solidFill>
                <a:cs typeface="2  Badr" panose="00000400000000000000" pitchFamily="2" charset="-78"/>
              </a:rPr>
              <a:t>یْـن</a:t>
            </a:r>
            <a:r>
              <a:rPr lang="fa-IR" sz="4000" dirty="0" smtClean="0">
                <a:solidFill>
                  <a:srgbClr val="7030A0"/>
                </a:solidFill>
                <a:cs typeface="2  Badr" panose="00000400000000000000" pitchFamily="2" charset="-78"/>
              </a:rPr>
              <a:t>ِ</a:t>
            </a:r>
            <a:endParaRPr lang="en-US" sz="40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07283" y="2717684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chemeClr val="tx1"/>
                </a:solidFill>
                <a:cs typeface="2  Badr" panose="00000400000000000000" pitchFamily="2" charset="-78"/>
              </a:rPr>
              <a:t>طالِبـ</a:t>
            </a:r>
            <a:r>
              <a:rPr lang="fa-IR" sz="4000" dirty="0" smtClean="0">
                <a:solidFill>
                  <a:srgbClr val="7030A0"/>
                </a:solidFill>
                <a:cs typeface="2  Badr" panose="00000400000000000000" pitchFamily="2" charset="-78"/>
              </a:rPr>
              <a:t>َ</a:t>
            </a:r>
            <a:r>
              <a:rPr lang="fa-IR" sz="4000" dirty="0" smtClean="0">
                <a:solidFill>
                  <a:srgbClr val="FF0000"/>
                </a:solidFill>
                <a:cs typeface="2  Badr" panose="00000400000000000000" pitchFamily="2" charset="-78"/>
              </a:rPr>
              <a:t>ـتـ</a:t>
            </a:r>
            <a:r>
              <a:rPr lang="fa-IR" sz="4000" dirty="0" smtClean="0">
                <a:solidFill>
                  <a:srgbClr val="00B050"/>
                </a:solidFill>
                <a:cs typeface="2  Badr" panose="00000400000000000000" pitchFamily="2" charset="-78"/>
              </a:rPr>
              <a:t>انِ</a:t>
            </a:r>
            <a:endParaRPr lang="en-US" sz="40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8777" y="2751602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chemeClr val="tx1"/>
                </a:solidFill>
                <a:cs typeface="2  Badr" panose="00000400000000000000" pitchFamily="2" charset="-78"/>
              </a:rPr>
              <a:t>طالِبـ</a:t>
            </a:r>
            <a:r>
              <a:rPr lang="fa-IR" sz="4000" dirty="0" smtClean="0">
                <a:solidFill>
                  <a:srgbClr val="7030A0"/>
                </a:solidFill>
                <a:cs typeface="2  Badr" panose="00000400000000000000" pitchFamily="2" charset="-78"/>
              </a:rPr>
              <a:t>َ</a:t>
            </a:r>
            <a:r>
              <a:rPr lang="fa-IR" sz="4000" dirty="0" smtClean="0">
                <a:solidFill>
                  <a:srgbClr val="FF0000"/>
                </a:solidFill>
                <a:cs typeface="2  Badr" panose="00000400000000000000" pitchFamily="2" charset="-78"/>
              </a:rPr>
              <a:t>ـتَـ</a:t>
            </a:r>
            <a:r>
              <a:rPr lang="fa-IR" sz="4000" dirty="0" smtClean="0">
                <a:solidFill>
                  <a:srgbClr val="00B050"/>
                </a:solidFill>
                <a:cs typeface="2  Badr" panose="00000400000000000000" pitchFamily="2" charset="-78"/>
              </a:rPr>
              <a:t>یْنِ</a:t>
            </a:r>
            <a:endParaRPr lang="en-US" sz="40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087445" y="4833864"/>
            <a:ext cx="1171621" cy="8843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800" dirty="0" smtClean="0">
                <a:solidFill>
                  <a:srgbClr val="7030A0"/>
                </a:solidFill>
                <a:cs typeface="2  Badr" panose="00000400000000000000" pitchFamily="2" charset="-78"/>
              </a:rPr>
              <a:t>جمع</a:t>
            </a:r>
            <a:endParaRPr lang="en-US" sz="48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754194" y="5368318"/>
            <a:ext cx="4397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>
            <a:off x="6258546" y="4009047"/>
            <a:ext cx="400209" cy="2655156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87468" y="4223492"/>
            <a:ext cx="2004237" cy="8642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rgbClr val="00B0F0"/>
                </a:solidFill>
                <a:cs typeface="B Vahid" panose="00000700000000000000" pitchFamily="2" charset="-78"/>
              </a:rPr>
              <a:t>مذکر سالم</a:t>
            </a:r>
            <a:endParaRPr lang="en-US" sz="4000" dirty="0">
              <a:solidFill>
                <a:srgbClr val="00B0F0"/>
              </a:solidFill>
              <a:cs typeface="B Vahid" panose="00000700000000000000" pitchFamily="2" charset="-78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351085" y="4655623"/>
            <a:ext cx="3657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3772258" y="770811"/>
            <a:ext cx="1517272" cy="8188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chemeClr val="tx1"/>
                </a:solidFill>
                <a:cs typeface="2  Badr" panose="00000400000000000000" pitchFamily="2" charset="-78"/>
              </a:rPr>
              <a:t>مُعلِّم</a:t>
            </a:r>
            <a:endParaRPr lang="en-US" sz="4000" dirty="0">
              <a:solidFill>
                <a:schemeClr val="tx1"/>
              </a:solidFill>
              <a:cs typeface="2  Badr" panose="00000400000000000000" pitchFamily="2" charset="-78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735958" y="819188"/>
            <a:ext cx="1706816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chemeClr val="tx1"/>
                </a:solidFill>
                <a:cs typeface="2  Badr" panose="00000400000000000000" pitchFamily="2" charset="-78"/>
              </a:rPr>
              <a:t>طالِب</a:t>
            </a:r>
            <a:endParaRPr lang="en-US" sz="4000" dirty="0">
              <a:solidFill>
                <a:schemeClr val="tx1"/>
              </a:solidFill>
              <a:cs typeface="2  Badr" panose="00000400000000000000" pitchFamily="2" charset="-78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704221" y="819188"/>
            <a:ext cx="1706816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chemeClr val="tx1"/>
                </a:solidFill>
                <a:cs typeface="2  Badr" panose="00000400000000000000" pitchFamily="2" charset="-78"/>
              </a:rPr>
              <a:t>طالِبَ</a:t>
            </a:r>
            <a:r>
              <a:rPr lang="fa-IR" sz="4000" dirty="0" smtClean="0">
                <a:solidFill>
                  <a:srgbClr val="FF0000"/>
                </a:solidFill>
                <a:cs typeface="2  Badr" panose="00000400000000000000" pitchFamily="2" charset="-78"/>
              </a:rPr>
              <a:t>ة</a:t>
            </a:r>
            <a:endParaRPr lang="en-US" sz="4000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26529" y="819188"/>
            <a:ext cx="1706816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chemeClr val="tx1"/>
                </a:solidFill>
                <a:cs typeface="2  Badr" panose="00000400000000000000" pitchFamily="2" charset="-78"/>
              </a:rPr>
              <a:t>کِتاب</a:t>
            </a:r>
            <a:endParaRPr lang="en-US" sz="4000" dirty="0">
              <a:solidFill>
                <a:schemeClr val="tx1"/>
              </a:solidFill>
              <a:cs typeface="2  Badr" panose="00000400000000000000" pitchFamily="2" charset="-78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327558" y="4223492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rgbClr val="00B050"/>
                </a:solidFill>
                <a:cs typeface="Sultan Adan" panose="00000400000000000000" pitchFamily="2" charset="-78"/>
              </a:rPr>
              <a:t>ونَ   ینَ</a:t>
            </a:r>
            <a:endParaRPr lang="en-US" sz="4000" dirty="0">
              <a:solidFill>
                <a:srgbClr val="00B050"/>
              </a:solidFill>
              <a:cs typeface="Sultan Adan" panose="00000400000000000000" pitchFamily="2" charset="-78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1490" y="3712962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chemeClr val="tx1"/>
                </a:solidFill>
                <a:cs typeface="2  Badr" panose="00000400000000000000" pitchFamily="2" charset="-78"/>
              </a:rPr>
              <a:t>مُعلِّمـ</a:t>
            </a:r>
            <a:r>
              <a:rPr lang="fa-IR" sz="4000" dirty="0" smtClean="0">
                <a:solidFill>
                  <a:srgbClr val="00B050"/>
                </a:solidFill>
                <a:cs typeface="2  Badr" panose="00000400000000000000" pitchFamily="2" charset="-78"/>
              </a:rPr>
              <a:t>ونَ</a:t>
            </a:r>
            <a:endParaRPr lang="en-US" sz="40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27697" y="4488765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chemeClr val="tx1"/>
                </a:solidFill>
                <a:cs typeface="2  Badr" panose="00000400000000000000" pitchFamily="2" charset="-78"/>
              </a:rPr>
              <a:t>مُعلِّمـ</a:t>
            </a:r>
            <a:r>
              <a:rPr lang="fa-IR" sz="4000" dirty="0" smtClean="0">
                <a:solidFill>
                  <a:srgbClr val="00B050"/>
                </a:solidFill>
                <a:cs typeface="2  Badr" panose="00000400000000000000" pitchFamily="2" charset="-78"/>
              </a:rPr>
              <a:t>ینَ</a:t>
            </a:r>
            <a:endParaRPr lang="en-US" sz="40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574461" y="5250371"/>
            <a:ext cx="2004237" cy="8642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rgbClr val="00B0F0"/>
                </a:solidFill>
                <a:cs typeface="B Vahid" panose="00000700000000000000" pitchFamily="2" charset="-78"/>
              </a:rPr>
              <a:t>مونث سالم</a:t>
            </a:r>
            <a:endParaRPr lang="en-US" sz="4000" dirty="0">
              <a:solidFill>
                <a:srgbClr val="00B0F0"/>
              </a:solidFill>
              <a:cs typeface="B Vahid" panose="00000700000000000000" pitchFamily="2" charset="-78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361494" y="5718220"/>
            <a:ext cx="3657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3226563" y="5320388"/>
            <a:ext cx="1510557" cy="795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rgbClr val="00B050"/>
                </a:solidFill>
                <a:cs typeface="Sultan Adan" panose="00000400000000000000" pitchFamily="2" charset="-78"/>
              </a:rPr>
              <a:t>ات</a:t>
            </a:r>
            <a:endParaRPr lang="en-US" sz="4000" dirty="0">
              <a:solidFill>
                <a:srgbClr val="00B050"/>
              </a:solidFill>
              <a:cs typeface="Sultan Adan" panose="00000400000000000000" pitchFamily="2" charset="-78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891156" y="5305370"/>
            <a:ext cx="1706816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chemeClr val="tx1"/>
                </a:solidFill>
                <a:cs typeface="2  Badr" panose="00000400000000000000" pitchFamily="2" charset="-78"/>
              </a:rPr>
              <a:t>طالِبـ</a:t>
            </a:r>
            <a:r>
              <a:rPr lang="fa-IR" sz="4000" dirty="0" smtClean="0">
                <a:solidFill>
                  <a:srgbClr val="00B050"/>
                </a:solidFill>
                <a:cs typeface="2  Badr" panose="00000400000000000000" pitchFamily="2" charset="-78"/>
              </a:rPr>
              <a:t>ـات</a:t>
            </a:r>
            <a:endParaRPr lang="en-US" sz="40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727254" y="6014385"/>
            <a:ext cx="2004237" cy="8642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rgbClr val="00B0F0"/>
                </a:solidFill>
                <a:cs typeface="B Vahid" panose="00000700000000000000" pitchFamily="2" charset="-78"/>
              </a:rPr>
              <a:t>مُـکَـسَّـر</a:t>
            </a:r>
            <a:endParaRPr lang="en-US" sz="4000" dirty="0">
              <a:solidFill>
                <a:srgbClr val="00B0F0"/>
              </a:solidFill>
              <a:cs typeface="B Vahid" panose="00000700000000000000" pitchFamily="2" charset="-78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678727" y="6446516"/>
            <a:ext cx="38674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3011530" y="6081111"/>
            <a:ext cx="1875750" cy="8022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 smtClean="0">
                <a:solidFill>
                  <a:srgbClr val="FFC000"/>
                </a:solidFill>
                <a:cs typeface="A EntezareZohoor 1 **" panose="00000700000000000000" pitchFamily="2" charset="-78"/>
              </a:rPr>
              <a:t>نشانه ندارد.</a:t>
            </a:r>
            <a:endParaRPr lang="en-US" dirty="0">
              <a:solidFill>
                <a:srgbClr val="FFC000"/>
              </a:solidFill>
              <a:cs typeface="A EntezareZohoor 1 **" panose="00000700000000000000" pitchFamily="2" charset="-78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783849" y="6022586"/>
            <a:ext cx="1706816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chemeClr val="tx1"/>
                </a:solidFill>
                <a:cs typeface="2  Badr" panose="00000400000000000000" pitchFamily="2" charset="-78"/>
              </a:rPr>
              <a:t>طُلّـاب</a:t>
            </a:r>
            <a:endParaRPr lang="en-US" sz="4000" dirty="0">
              <a:solidFill>
                <a:schemeClr val="tx1"/>
              </a:solidFill>
              <a:cs typeface="2  Badr" panose="00000400000000000000" pitchFamily="2" charset="-78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609058" y="6009673"/>
            <a:ext cx="1706816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chemeClr val="tx1"/>
                </a:solidFill>
                <a:cs typeface="2  Badr" panose="00000400000000000000" pitchFamily="2" charset="-78"/>
              </a:rPr>
              <a:t>کُتُـب</a:t>
            </a:r>
            <a:endParaRPr lang="en-US" sz="4000" dirty="0">
              <a:solidFill>
                <a:schemeClr val="tx1"/>
              </a:solidFill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434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6" grpId="0"/>
      <p:bldP spid="37" grpId="0"/>
      <p:bldP spid="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12135" y="350945"/>
            <a:ext cx="6284891" cy="5376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 smtClean="0">
                <a:solidFill>
                  <a:srgbClr val="FF0000"/>
                </a:solidFill>
                <a:cs typeface="Sultan K Medium" pitchFamily="2" charset="-78"/>
              </a:rPr>
              <a:t>نکات مهم در مورد تقسیم بندی اسم از نظر تعداد</a:t>
            </a:r>
            <a:endParaRPr lang="en-US" dirty="0">
              <a:solidFill>
                <a:srgbClr val="FF0000"/>
              </a:solidFill>
              <a:cs typeface="Sultan K Medium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87910" y="1135660"/>
            <a:ext cx="7044745" cy="6149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1ـ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( انِ ـ ینِ ) باید زائد باشند تا علامت اسم مثنی محسوب شوند.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3487" y="1135660"/>
            <a:ext cx="4494728" cy="6793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800" b="1" dirty="0" smtClean="0">
                <a:solidFill>
                  <a:srgbClr val="002060"/>
                </a:solidFill>
                <a:cs typeface="2  Badr" panose="00000400000000000000" pitchFamily="2" charset="-78"/>
              </a:rPr>
              <a:t>ایمان ـ </a:t>
            </a:r>
            <a:r>
              <a:rPr lang="fa-IR" sz="2800" b="1" dirty="0" smtClean="0">
                <a:solidFill>
                  <a:srgbClr val="002060"/>
                </a:solidFill>
                <a:cs typeface="2  Badr" panose="00000400000000000000" pitchFamily="2" charset="-78"/>
              </a:rPr>
              <a:t>اِحسانِ </a:t>
            </a:r>
            <a:r>
              <a:rPr lang="fa-IR" sz="2800" b="1" dirty="0" smtClean="0">
                <a:solidFill>
                  <a:srgbClr val="002060"/>
                </a:solidFill>
                <a:cs typeface="2  Badr" panose="00000400000000000000" pitchFamily="2" charset="-78"/>
              </a:rPr>
              <a:t>ـ </a:t>
            </a:r>
            <a:r>
              <a:rPr lang="fa-IR" sz="2800" b="1" dirty="0" smtClean="0">
                <a:solidFill>
                  <a:srgbClr val="002060"/>
                </a:solidFill>
                <a:cs typeface="2  Badr" panose="00000400000000000000" pitchFamily="2" charset="-78"/>
              </a:rPr>
              <a:t>فُستانِ </a:t>
            </a:r>
            <a:r>
              <a:rPr lang="fa-IR" sz="2800" b="1" dirty="0" smtClean="0">
                <a:solidFill>
                  <a:srgbClr val="002060"/>
                </a:solidFill>
                <a:cs typeface="2  Badr" panose="00000400000000000000" pitchFamily="2" charset="-78"/>
              </a:rPr>
              <a:t>ـ </a:t>
            </a:r>
            <a:r>
              <a:rPr lang="fa-IR" sz="2800" b="1" dirty="0" smtClean="0">
                <a:solidFill>
                  <a:srgbClr val="002060"/>
                </a:solidFill>
                <a:cs typeface="2  Badr" panose="00000400000000000000" pitchFamily="2" charset="-78"/>
              </a:rPr>
              <a:t>شیطانِ </a:t>
            </a:r>
            <a:r>
              <a:rPr lang="fa-IR" sz="2800" b="1" dirty="0" smtClean="0">
                <a:solidFill>
                  <a:srgbClr val="002060"/>
                </a:solidFill>
                <a:cs typeface="2  Badr" panose="00000400000000000000" pitchFamily="2" charset="-78"/>
              </a:rPr>
              <a:t>ـ </a:t>
            </a:r>
            <a:r>
              <a:rPr lang="fa-IR" sz="2800" b="1" dirty="0" smtClean="0">
                <a:solidFill>
                  <a:srgbClr val="002060"/>
                </a:solidFill>
                <a:cs typeface="2  Badr" panose="00000400000000000000" pitchFamily="2" charset="-78"/>
              </a:rPr>
              <a:t>نِسیانِ</a:t>
            </a:r>
            <a:endParaRPr lang="en-US" sz="2800" b="1" dirty="0">
              <a:solidFill>
                <a:srgbClr val="002060"/>
              </a:solidFill>
              <a:cs typeface="2  Badr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75786" y="2182518"/>
            <a:ext cx="7456869" cy="6407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2ـ </a:t>
            </a:r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(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ونَ ، ینَ ) باید زائد باشد تا علامت جمع مذکر سالم محسوب شود.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2123" y="2189901"/>
            <a:ext cx="3863663" cy="6793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800" b="1" dirty="0" smtClean="0">
                <a:solidFill>
                  <a:srgbClr val="002060"/>
                </a:solidFill>
                <a:cs typeface="2  Badr" panose="00000400000000000000" pitchFamily="2" charset="-78"/>
              </a:rPr>
              <a:t>آزمونَ </a:t>
            </a:r>
            <a:r>
              <a:rPr lang="fa-IR" sz="2800" b="1" dirty="0" smtClean="0">
                <a:solidFill>
                  <a:srgbClr val="002060"/>
                </a:solidFill>
                <a:cs typeface="2  Badr" panose="00000400000000000000" pitchFamily="2" charset="-78"/>
              </a:rPr>
              <a:t>ـ </a:t>
            </a:r>
            <a:r>
              <a:rPr lang="fa-IR" sz="2800" b="1" dirty="0" smtClean="0">
                <a:solidFill>
                  <a:srgbClr val="002060"/>
                </a:solidFill>
                <a:cs typeface="2  Badr" panose="00000400000000000000" pitchFamily="2" charset="-78"/>
              </a:rPr>
              <a:t>قانونَ </a:t>
            </a:r>
            <a:r>
              <a:rPr lang="fa-IR" sz="2800" b="1" dirty="0" smtClean="0">
                <a:solidFill>
                  <a:srgbClr val="002060"/>
                </a:solidFill>
                <a:cs typeface="2  Badr" panose="00000400000000000000" pitchFamily="2" charset="-78"/>
              </a:rPr>
              <a:t>ـ </a:t>
            </a:r>
            <a:r>
              <a:rPr lang="fa-IR" sz="2800" b="1" dirty="0" smtClean="0">
                <a:solidFill>
                  <a:srgbClr val="002060"/>
                </a:solidFill>
                <a:cs typeface="2  Badr" panose="00000400000000000000" pitchFamily="2" charset="-78"/>
              </a:rPr>
              <a:t>مسکینَ </a:t>
            </a:r>
            <a:r>
              <a:rPr lang="fa-IR" sz="2800" b="1" dirty="0" smtClean="0">
                <a:solidFill>
                  <a:srgbClr val="002060"/>
                </a:solidFill>
                <a:cs typeface="2  Badr" panose="00000400000000000000" pitchFamily="2" charset="-78"/>
              </a:rPr>
              <a:t>ـ </a:t>
            </a:r>
            <a:r>
              <a:rPr lang="fa-IR" sz="2800" b="1" dirty="0" smtClean="0">
                <a:solidFill>
                  <a:srgbClr val="002060"/>
                </a:solidFill>
                <a:cs typeface="2  Badr" panose="00000400000000000000" pitchFamily="2" charset="-78"/>
              </a:rPr>
              <a:t>تمرینَ</a:t>
            </a:r>
            <a:endParaRPr lang="en-US" sz="2800" b="1" dirty="0">
              <a:solidFill>
                <a:srgbClr val="002060"/>
              </a:solidFill>
              <a:cs typeface="2  Badr" panose="000004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44721" y="3140258"/>
            <a:ext cx="8087934" cy="6407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3ـ </a:t>
            </a:r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جمع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مذکر سالم فقط از اسم مفرد مذکر عاقل ( انسان ) ساخته می شود.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7126" y="3988873"/>
            <a:ext cx="10895529" cy="11880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4ـ </a:t>
            </a:r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باید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توجه داشت هنگامی که اسمی به حرف ( </a:t>
            </a:r>
            <a:r>
              <a:rPr lang="ar-SA" sz="3200" b="1" dirty="0">
                <a:solidFill>
                  <a:srgbClr val="FF0000"/>
                </a:solidFill>
                <a:cs typeface="2  Badr" panose="00000400000000000000" pitchFamily="2" charset="-78"/>
              </a:rPr>
              <a:t>ة ، ـة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) ختم می شود برای جمع بستن آن ، ابتدا باید حرف ( </a:t>
            </a:r>
            <a:r>
              <a:rPr lang="ar-SA" sz="3200" b="1" dirty="0">
                <a:solidFill>
                  <a:srgbClr val="FF0000"/>
                </a:solidFill>
                <a:cs typeface="2  Badr" panose="00000400000000000000" pitchFamily="2" charset="-78"/>
              </a:rPr>
              <a:t>ة ، ـة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) را از انتهای اسم حذف کرده و سپس ( </a:t>
            </a:r>
            <a:r>
              <a:rPr lang="ar-SA" sz="2800" b="1" dirty="0">
                <a:solidFill>
                  <a:srgbClr val="FF0000"/>
                </a:solidFill>
                <a:cs typeface="2  Badr" panose="00000400000000000000" pitchFamily="2" charset="-78"/>
              </a:rPr>
              <a:t>ات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) را به انتهای اسم اضافه کنیم.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93225" y="5429066"/>
            <a:ext cx="1481072" cy="803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b="1" dirty="0">
                <a:solidFill>
                  <a:schemeClr val="tx1"/>
                </a:solidFill>
                <a:cs typeface="2  Badr" panose="00000400000000000000" pitchFamily="2" charset="-78"/>
              </a:rPr>
              <a:t>المؤمن</a:t>
            </a:r>
            <a:r>
              <a:rPr lang="ar-SA" b="1" dirty="0">
                <a:solidFill>
                  <a:srgbClr val="FF0000"/>
                </a:solidFill>
                <a:cs typeface="2  Badr" panose="00000400000000000000" pitchFamily="2" charset="-78"/>
              </a:rPr>
              <a:t>ة</a:t>
            </a:r>
            <a:endParaRPr lang="en-US" sz="24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47798" y="5796559"/>
            <a:ext cx="5083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5206516" y="5429066"/>
            <a:ext cx="1481072" cy="803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b="1" dirty="0" smtClean="0">
                <a:solidFill>
                  <a:schemeClr val="tx1"/>
                </a:solidFill>
                <a:cs typeface="2  Badr" panose="00000400000000000000" pitchFamily="2" charset="-78"/>
              </a:rPr>
              <a:t>المؤمن</a:t>
            </a:r>
            <a:endParaRPr lang="en-US" sz="24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027363" y="5436127"/>
            <a:ext cx="587824" cy="796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chemeClr val="tx1"/>
                </a:solidFill>
                <a:cs typeface="2  Badr" panose="00000400000000000000" pitchFamily="2" charset="-78"/>
              </a:rPr>
              <a:t>+</a:t>
            </a:r>
            <a:endParaRPr lang="en-US" sz="24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33361" y="5436127"/>
            <a:ext cx="775612" cy="796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ات</a:t>
            </a:r>
            <a:endParaRPr lang="en-US" sz="24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211389" y="5461885"/>
            <a:ext cx="587824" cy="796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chemeClr val="tx1"/>
                </a:solidFill>
                <a:cs typeface="2  Badr" panose="00000400000000000000" pitchFamily="2" charset="-78"/>
              </a:rPr>
              <a:t>=</a:t>
            </a:r>
            <a:endParaRPr lang="en-US" sz="24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764462" y="5423248"/>
            <a:ext cx="1634821" cy="803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b="1" dirty="0" smtClean="0">
                <a:solidFill>
                  <a:schemeClr val="tx1"/>
                </a:solidFill>
                <a:cs typeface="2  Badr" panose="00000400000000000000" pitchFamily="2" charset="-78"/>
              </a:rPr>
              <a:t>المؤمن</a:t>
            </a:r>
            <a:r>
              <a:rPr lang="fa-IR" b="1" dirty="0" smtClean="0">
                <a:solidFill>
                  <a:schemeClr val="tx1"/>
                </a:solidFill>
                <a:cs typeface="2  Badr" panose="00000400000000000000" pitchFamily="2" charset="-78"/>
              </a:rPr>
              <a:t>ـ</a:t>
            </a:r>
            <a:r>
              <a:rPr lang="fa-IR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ات</a:t>
            </a:r>
            <a:endParaRPr lang="en-US" sz="24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230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9245" y="3176304"/>
            <a:ext cx="10081972" cy="10270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7ـ </a:t>
            </a:r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برای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این که بفهمیم یک کلمه مثنی یا جمع سالم است یا خیر، باید نشانه آخرش را </a:t>
            </a:r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برداریم</a:t>
            </a:r>
            <a:endParaRPr lang="fa-IR" sz="24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اگر مفردش باقی ماند در این صورت، جمع سالم یا مثنی است</a:t>
            </a:r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00672" y="347123"/>
            <a:ext cx="6890199" cy="6407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5ـ </a:t>
            </a:r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(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ات</a:t>
            </a:r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باید زائد باشد تا علامت جمع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مؤنث</a:t>
            </a:r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سالم محسوب شود.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2741" y="1231194"/>
            <a:ext cx="8963698" cy="5763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6ـ </a:t>
            </a:r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کلمات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زیر جمع مؤنث سالم نیستند برای اینکه ( ت ) در آنها جزء ریشه می باشد.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89584" y="2261367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b="1" dirty="0">
                <a:solidFill>
                  <a:schemeClr val="tx1"/>
                </a:solidFill>
                <a:cs typeface="B Titr" panose="00000700000000000000" pitchFamily="2" charset="-78"/>
              </a:rPr>
              <a:t>اصوات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406980" y="2622256"/>
            <a:ext cx="5083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7166003" y="2248488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صو</a:t>
            </a:r>
            <a:r>
              <a:rPr lang="ar-SA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ت</a:t>
            </a:r>
            <a:endParaRPr lang="en-US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629277" y="2248488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اوقات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316051" y="2610512"/>
            <a:ext cx="5083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4052708" y="2220878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وق</a:t>
            </a:r>
            <a:r>
              <a:rPr lang="ar-SA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ت</a:t>
            </a:r>
            <a:endParaRPr lang="en-US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29101" y="2222799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ابیات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36283" y="2611646"/>
            <a:ext cx="5083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928220" y="2220878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بی</a:t>
            </a:r>
            <a:r>
              <a:rPr lang="ar-SA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ت</a:t>
            </a:r>
            <a:endParaRPr lang="en-US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357777" y="4406801"/>
            <a:ext cx="7992900" cy="5763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8ـ </a:t>
            </a:r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برای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تعیین جنس اسم های جمع مکسّر باید به مفرد آنها مراجعه کنیم. 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766439" y="5418644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کُتُب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9471434" y="5791345"/>
            <a:ext cx="5083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8284023" y="5444402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rgbClr val="0070C0"/>
                </a:solidFill>
                <a:cs typeface="2  Badr" panose="00000400000000000000" pitchFamily="2" charset="-78"/>
              </a:rPr>
              <a:t>کتاب</a:t>
            </a:r>
            <a:endParaRPr lang="en-US" b="1" dirty="0">
              <a:solidFill>
                <a:srgbClr val="0070C0"/>
              </a:solidFill>
              <a:cs typeface="2  Badr" panose="00000400000000000000" pitchFamily="2" charset="-7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070208" y="5415357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اَیّام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854960" y="5762300"/>
            <a:ext cx="5083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5732309" y="5380076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rgbClr val="0070C0"/>
                </a:solidFill>
                <a:cs typeface="2  Badr" panose="00000400000000000000" pitchFamily="2" charset="-78"/>
              </a:rPr>
              <a:t>یَوْم</a:t>
            </a:r>
            <a:endParaRPr lang="en-US" b="1" dirty="0">
              <a:solidFill>
                <a:srgbClr val="0070C0"/>
              </a:solidFill>
              <a:cs typeface="2  Badr" panose="00000400000000000000" pitchFamily="2" charset="-78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47356" y="5380076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حَدائِق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115156" y="5758226"/>
            <a:ext cx="5083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2925275" y="5405834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rgbClr val="0070C0"/>
                </a:solidFill>
                <a:cs typeface="2  Badr" panose="00000400000000000000" pitchFamily="2" charset="-78"/>
              </a:rPr>
              <a:t>حَدیقَ</a:t>
            </a:r>
            <a:r>
              <a:rPr lang="fa-IR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ة</a:t>
            </a:r>
            <a:endParaRPr lang="en-US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720404" y="5346839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حَقائِب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346198" y="5728394"/>
            <a:ext cx="5083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184141" y="5346839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rgbClr val="0070C0"/>
                </a:solidFill>
                <a:cs typeface="2  Badr" panose="00000400000000000000" pitchFamily="2" charset="-78"/>
              </a:rPr>
              <a:t>حَقیبَ</a:t>
            </a:r>
            <a:r>
              <a:rPr lang="fa-IR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ة</a:t>
            </a:r>
            <a:endParaRPr lang="en-US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33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  <p:bldP spid="12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4" grpId="0"/>
      <p:bldP spid="25" grpId="0"/>
      <p:bldP spid="27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3338" y="294036"/>
            <a:ext cx="7018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_L4i_Dast-Nevis" panose="03000400000000000000" pitchFamily="66" charset="-78"/>
              </a:rPr>
              <a:t>«صرف فعل مضارع در زبان فارسی 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L4i_Nastaliq" panose="02020505000000020003" pitchFamily="18" charset="0"/>
              <a:ea typeface="+mn-ea"/>
              <a:cs typeface="_L4i_Dast-Nevis" panose="03000400000000000000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6783" y="2444411"/>
            <a:ext cx="311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من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می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 رو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م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_L4i_Nastaliq" panose="02020505000000020003" pitchFamily="18" charset="0"/>
              <a:ea typeface="+mn-ea"/>
              <a:cs typeface="A Soraya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4484" y="3966691"/>
            <a:ext cx="311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تو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می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 رو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_L4i_Nastaliq" panose="02020505000000020003" pitchFamily="18" charset="0"/>
              <a:ea typeface="+mn-ea"/>
              <a:cs typeface="A Soraya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3026" y="5551807"/>
            <a:ext cx="311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او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می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 رو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د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_L4i_Nastaliq" panose="02020505000000020003" pitchFamily="18" charset="0"/>
              <a:ea typeface="+mn-ea"/>
              <a:cs typeface="A Soraya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0139" y="2370148"/>
            <a:ext cx="311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ما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می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 رو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یم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_L4i_Nastaliq" panose="02020505000000020003" pitchFamily="18" charset="0"/>
              <a:ea typeface="+mn-ea"/>
              <a:cs typeface="A Soraya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8117" y="3983283"/>
            <a:ext cx="311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شما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می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 رو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ید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_L4i_Nastaliq" panose="02020505000000020003" pitchFamily="18" charset="0"/>
              <a:ea typeface="+mn-ea"/>
              <a:cs typeface="A Soraya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4337" y="5551807"/>
            <a:ext cx="311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ایشان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می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 رو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A Soraya" panose="00000700000000000000" pitchFamily="2" charset="-78"/>
              </a:rPr>
              <a:t>ند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_L4i_Nastaliq" panose="02020505000000020003" pitchFamily="18" charset="0"/>
              <a:ea typeface="+mn-ea"/>
              <a:cs typeface="A Soraya" panose="00000700000000000000" pitchFamily="2" charset="-78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9750908" y="2644678"/>
            <a:ext cx="425000" cy="3420690"/>
          </a:xfrm>
          <a:prstGeom prst="rightBrace">
            <a:avLst>
              <a:gd name="adj1" fmla="val 7361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89166" y="3966691"/>
            <a:ext cx="1712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2  Titr" panose="00000700000000000000" pitchFamily="2" charset="-78"/>
              </a:rPr>
              <a:t>مفرد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_L4i_Nastaliq" panose="02020505000000020003" pitchFamily="18" charset="0"/>
              <a:ea typeface="+mn-ea"/>
              <a:cs typeface="2  Titr" panose="00000700000000000000" pitchFamily="2" charset="-78"/>
            </a:endParaRPr>
          </a:p>
        </p:txBody>
      </p:sp>
      <p:sp>
        <p:nvSpPr>
          <p:cNvPr id="12" name="Right Brace 11"/>
          <p:cNvSpPr/>
          <p:nvPr/>
        </p:nvSpPr>
        <p:spPr>
          <a:xfrm flipH="1">
            <a:off x="1474629" y="2548733"/>
            <a:ext cx="431444" cy="3420690"/>
          </a:xfrm>
          <a:prstGeom prst="rightBrace">
            <a:avLst>
              <a:gd name="adj1" fmla="val 7361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5758" y="3782025"/>
            <a:ext cx="1712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_L4i_Nastaliq" panose="02020505000000020003" pitchFamily="18" charset="0"/>
                <a:ea typeface="+mn-ea"/>
                <a:cs typeface="2  Titr" panose="00000700000000000000" pitchFamily="2" charset="-78"/>
              </a:rPr>
              <a:t>جمع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_L4i_Nastaliq" panose="02020505000000020003" pitchFamily="18" charset="0"/>
              <a:ea typeface="+mn-ea"/>
              <a:cs typeface="2  Titr" panose="00000700000000000000" pitchFamily="2" charset="-7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24741" y="1345378"/>
            <a:ext cx="2550019" cy="1234096"/>
            <a:chOff x="4803820" y="1293862"/>
            <a:chExt cx="2550019" cy="1234096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6706674" y="1844831"/>
              <a:ext cx="647165" cy="683127"/>
            </a:xfrm>
            <a:prstGeom prst="straightConnector1">
              <a:avLst/>
            </a:prstGeom>
            <a:ln w="28575">
              <a:solidFill>
                <a:schemeClr val="tx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803820" y="1777286"/>
              <a:ext cx="553791" cy="750672"/>
            </a:xfrm>
            <a:prstGeom prst="straightConnector1">
              <a:avLst/>
            </a:prstGeom>
            <a:ln w="28575">
              <a:solidFill>
                <a:schemeClr val="tx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069447" y="1293862"/>
              <a:ext cx="1867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2  Titr" panose="00000700000000000000" pitchFamily="2" charset="-78"/>
                </a:rPr>
                <a:t>اول شخص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2  Titr" panose="00000700000000000000" pitchFamily="2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82696" y="3167676"/>
            <a:ext cx="2550020" cy="915162"/>
            <a:chOff x="4803820" y="1612797"/>
            <a:chExt cx="2550020" cy="915162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6867654" y="2028277"/>
              <a:ext cx="486186" cy="499682"/>
            </a:xfrm>
            <a:prstGeom prst="straightConnector1">
              <a:avLst/>
            </a:prstGeom>
            <a:ln w="28575">
              <a:solidFill>
                <a:schemeClr val="tx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803820" y="2030998"/>
              <a:ext cx="466857" cy="496960"/>
            </a:xfrm>
            <a:prstGeom prst="straightConnector1">
              <a:avLst/>
            </a:prstGeom>
            <a:ln w="28575">
              <a:solidFill>
                <a:schemeClr val="tx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178915" y="1612797"/>
              <a:ext cx="1867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2  Titr" panose="00000700000000000000" pitchFamily="2" charset="-78"/>
                </a:rPr>
                <a:t>دوم شخص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2  Titr" panose="00000700000000000000" pitchFamily="2" charset="-7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75894" y="4708792"/>
            <a:ext cx="2550020" cy="1005587"/>
            <a:chOff x="4803820" y="1522372"/>
            <a:chExt cx="2550020" cy="1005587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6820952" y="1998131"/>
              <a:ext cx="532888" cy="529828"/>
            </a:xfrm>
            <a:prstGeom prst="straightConnector1">
              <a:avLst/>
            </a:prstGeom>
            <a:ln w="28575">
              <a:solidFill>
                <a:schemeClr val="tx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803820" y="1996000"/>
              <a:ext cx="478115" cy="531958"/>
            </a:xfrm>
            <a:prstGeom prst="straightConnector1">
              <a:avLst/>
            </a:prstGeom>
            <a:ln w="28575">
              <a:solidFill>
                <a:schemeClr val="tx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130599" y="1522372"/>
              <a:ext cx="1867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2  Titr" panose="00000700000000000000" pitchFamily="2" charset="-78"/>
                </a:rPr>
                <a:t>س</a:t>
              </a:r>
              <a:r>
                <a:rPr kumimoji="0" lang="fa-I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2  Titr" panose="00000700000000000000" pitchFamily="2" charset="-78"/>
                </a:rPr>
                <a:t>وم شخص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2  Titr" panose="000007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13101" y="2113789"/>
            <a:ext cx="2257008" cy="613148"/>
            <a:chOff x="9230945" y="942324"/>
            <a:chExt cx="2257008" cy="613148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9230945" y="1555472"/>
              <a:ext cx="2257008" cy="0"/>
            </a:xfrm>
            <a:prstGeom prst="straightConnector1">
              <a:avLst/>
            </a:prstGeom>
            <a:ln w="38100">
              <a:solidFill>
                <a:srgbClr val="FF0000">
                  <a:alpha val="60000"/>
                </a:srgb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9538420" y="942324"/>
              <a:ext cx="16420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_L4i_Dast-Nevis" panose="03000400000000000000" pitchFamily="66" charset="-78"/>
                </a:rPr>
                <a:t>گوینده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_L4i_Dast-Nevis" panose="03000400000000000000" pitchFamily="66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27417" y="3690896"/>
            <a:ext cx="2257008" cy="613148"/>
            <a:chOff x="9230945" y="942324"/>
            <a:chExt cx="2257008" cy="613148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9230945" y="1555472"/>
              <a:ext cx="2257008" cy="0"/>
            </a:xfrm>
            <a:prstGeom prst="straightConnector1">
              <a:avLst/>
            </a:prstGeom>
            <a:ln w="38100">
              <a:solidFill>
                <a:srgbClr val="FF0000">
                  <a:alpha val="60000"/>
                </a:srgb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9538420" y="942324"/>
              <a:ext cx="16420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_L4i_Dast-Nevis" panose="03000400000000000000" pitchFamily="66" charset="-78"/>
                </a:rPr>
                <a:t>شنونده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_L4i_Dast-Nevis" panose="03000400000000000000" pitchFamily="66" charset="-78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90197" y="5320953"/>
            <a:ext cx="2257008" cy="613148"/>
            <a:chOff x="9230945" y="942324"/>
            <a:chExt cx="2257008" cy="613148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9230945" y="1555472"/>
              <a:ext cx="2257008" cy="0"/>
            </a:xfrm>
            <a:prstGeom prst="straightConnector1">
              <a:avLst/>
            </a:prstGeom>
            <a:ln w="38100">
              <a:solidFill>
                <a:srgbClr val="FF0000">
                  <a:alpha val="60000"/>
                </a:srgb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9538420" y="942324"/>
              <a:ext cx="16420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_L4i_Dast-Nevis" panose="03000400000000000000" pitchFamily="66" charset="-78"/>
                </a:rPr>
                <a:t>غایب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_L4i_Dast-Nevis" panose="03000400000000000000" pitchFamily="66" charset="-78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7371545" y="2311893"/>
            <a:ext cx="2324633" cy="95667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394086" y="3764990"/>
            <a:ext cx="2395456" cy="997357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6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35" grpId="0" animBg="1"/>
      <p:bldP spid="3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87901" y="368987"/>
            <a:ext cx="7289445" cy="690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9ـ </a:t>
            </a:r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مِلاک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مذکر و مؤنث در اسم های جمع مکسر ، مفرد آنها می باشد.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59316" y="857465"/>
            <a:ext cx="2266315" cy="585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fa-IR" sz="4000" b="1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 EntezareZohoor 5 **" panose="00000700000000000000" pitchFamily="2" charset="-78"/>
              </a:rPr>
              <a:t>نـتـیـجـه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51233" y="1809757"/>
            <a:ext cx="6851563" cy="80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 smtClean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گول </a:t>
            </a:r>
            <a:r>
              <a:rPr lang="ar-SA" sz="24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ظاهر کلمه را نباید بخوریم ممکن است ظاهرش مذکر </a:t>
            </a:r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باشد</a:t>
            </a:r>
            <a:endParaRPr lang="fa-IR" sz="2400" b="1" dirty="0" smtClean="0">
              <a:solidFill>
                <a:schemeClr val="accent5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ar-SA" sz="24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ولی در اصل مؤنث محسوب شود.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0426652">
            <a:off x="321968" y="1999527"/>
            <a:ext cx="3055310" cy="585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SA" sz="40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 EntezareZohoor 5 **" panose="00000700000000000000" pitchFamily="2" charset="-78"/>
              </a:rPr>
              <a:t>« فریب نخوریم. »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87143" y="2842987"/>
            <a:ext cx="4890962" cy="9347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4000" b="1" u="sng" dirty="0" smtClean="0">
                <a:solidFill>
                  <a:srgbClr val="FF0000"/>
                </a:solidFill>
                <a:cs typeface="Sultan Adan Outline" panose="00000400000000000000" pitchFamily="2" charset="-78"/>
              </a:rPr>
              <a:t>نکته فوق العاده مهم</a:t>
            </a:r>
            <a:endParaRPr lang="en-US" sz="4000" b="1" u="sng" dirty="0">
              <a:solidFill>
                <a:srgbClr val="FF0000"/>
              </a:solidFill>
              <a:cs typeface="Sultan Adan Outline" panose="000004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2103" y="3972150"/>
            <a:ext cx="10320912" cy="914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SA" sz="2800" b="1" dirty="0">
                <a:solidFill>
                  <a:schemeClr val="tx1"/>
                </a:solidFill>
                <a:cs typeface="Sultan K Medium" pitchFamily="2" charset="-78"/>
              </a:rPr>
              <a:t>با </a:t>
            </a:r>
            <a:r>
              <a:rPr lang="ar-SA" sz="2800" b="1" dirty="0">
                <a:solidFill>
                  <a:srgbClr val="FF0000"/>
                </a:solidFill>
                <a:cs typeface="Sultan K Medium" pitchFamily="2" charset="-78"/>
              </a:rPr>
              <a:t>جمع مکسر غیر عاقل </a:t>
            </a:r>
            <a:r>
              <a:rPr lang="ar-SA" sz="2800" b="1" dirty="0">
                <a:solidFill>
                  <a:schemeClr val="tx1"/>
                </a:solidFill>
                <a:cs typeface="Sultan K Medium" pitchFamily="2" charset="-78"/>
              </a:rPr>
              <a:t>( غیرانسان ) به صورت </a:t>
            </a:r>
            <a:r>
              <a:rPr lang="ar-SA" sz="2800" b="1" dirty="0">
                <a:solidFill>
                  <a:srgbClr val="FF0000"/>
                </a:solidFill>
                <a:cs typeface="Sultan K Medium" pitchFamily="2" charset="-78"/>
              </a:rPr>
              <a:t>مفرد مؤنث </a:t>
            </a:r>
            <a:r>
              <a:rPr lang="ar-SA" sz="2800" b="1" dirty="0">
                <a:solidFill>
                  <a:schemeClr val="tx1"/>
                </a:solidFill>
                <a:cs typeface="Sultan K Medium" pitchFamily="2" charset="-78"/>
              </a:rPr>
              <a:t>معامله می کنیم. </a:t>
            </a:r>
            <a:endParaRPr lang="en-US" sz="2800" b="1" dirty="0">
              <a:solidFill>
                <a:schemeClr val="tx1"/>
              </a:solidFill>
              <a:cs typeface="Sultan K Medium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59864" y="4760497"/>
            <a:ext cx="6465194" cy="6827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2800" b="1" dirty="0" smtClean="0">
                <a:solidFill>
                  <a:srgbClr val="00B050"/>
                </a:solidFill>
                <a:cs typeface="B Titr" panose="00000700000000000000" pitchFamily="2" charset="-78"/>
              </a:rPr>
              <a:t>یعنی اسم </a:t>
            </a:r>
            <a:r>
              <a:rPr lang="ar-SA" sz="2800" b="1" dirty="0">
                <a:solidFill>
                  <a:srgbClr val="00B050"/>
                </a:solidFill>
                <a:cs typeface="B Titr" panose="00000700000000000000" pitchFamily="2" charset="-78"/>
              </a:rPr>
              <a:t>اشاره و . . .  را مفرد مؤنث می آوریم. </a:t>
            </a:r>
            <a:endParaRPr lang="en-US" sz="2800" b="1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82127" y="5568366"/>
            <a:ext cx="8420669" cy="9347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b="1" u="sng" dirty="0">
                <a:solidFill>
                  <a:srgbClr val="FF0000"/>
                </a:solidFill>
                <a:cs typeface="Sultan Adan Outline" panose="00000400000000000000" pitchFamily="2" charset="-78"/>
              </a:rPr>
              <a:t>حفظ کردن جمع های مکسّر واجبه</a:t>
            </a:r>
            <a:endParaRPr lang="en-US" sz="4000" b="1" u="sng" dirty="0">
              <a:solidFill>
                <a:srgbClr val="FF0000"/>
              </a:solidFill>
              <a:cs typeface="Sultan Adan Outline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57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3107" y="2580069"/>
            <a:ext cx="2095640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تقسیم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اسم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59750" y="3520348"/>
            <a:ext cx="2676998" cy="703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rgbClr val="0070C0"/>
                </a:solidFill>
                <a:cs typeface="Sultan Adan" panose="00000400000000000000" pitchFamily="2" charset="-78"/>
              </a:rPr>
              <a:t>از نظر اشاره</a:t>
            </a:r>
            <a:endParaRPr lang="en-US" b="1" dirty="0">
              <a:solidFill>
                <a:srgbClr val="0070C0"/>
              </a:solidFill>
              <a:cs typeface="Sultan Adan" panose="00000400000000000000" pitchFamily="2" charset="-78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8610987" y="367583"/>
            <a:ext cx="476519" cy="6014434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76464" y="1510023"/>
            <a:ext cx="1012205" cy="57045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00B0F0"/>
                </a:solidFill>
                <a:cs typeface="B Vahid" panose="00000700000000000000" pitchFamily="2" charset="-78"/>
              </a:rPr>
              <a:t>مذکر</a:t>
            </a:r>
            <a:endParaRPr lang="en-US" sz="3200" dirty="0">
              <a:solidFill>
                <a:srgbClr val="7030A0"/>
              </a:solidFill>
              <a:cs typeface="2  Homa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45014" y="2416058"/>
            <a:ext cx="993791" cy="668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 smtClean="0">
                <a:solidFill>
                  <a:srgbClr val="7030A0"/>
                </a:solidFill>
                <a:cs typeface="2  Homa" panose="00000400000000000000" pitchFamily="2" charset="-78"/>
              </a:rPr>
              <a:t>دور</a:t>
            </a:r>
            <a:endParaRPr lang="en-US" sz="3200" dirty="0">
              <a:solidFill>
                <a:srgbClr val="7030A0"/>
              </a:solidFill>
              <a:cs typeface="2  Homa" panose="000004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51594" y="240710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 smtClean="0">
                <a:solidFill>
                  <a:srgbClr val="00B050"/>
                </a:solidFill>
                <a:cs typeface="2  Badr" panose="00000400000000000000" pitchFamily="2" charset="-78"/>
              </a:rPr>
              <a:t>مُـفرد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7344767" y="270343"/>
            <a:ext cx="388076" cy="3157585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79849" y="834420"/>
            <a:ext cx="1341014" cy="6756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 smtClean="0">
                <a:solidFill>
                  <a:srgbClr val="7030A0"/>
                </a:solidFill>
                <a:cs typeface="2  Homa" panose="00000400000000000000" pitchFamily="2" charset="-78"/>
              </a:rPr>
              <a:t>نزدیک</a:t>
            </a:r>
            <a:endParaRPr lang="en-US" sz="3200" dirty="0">
              <a:solidFill>
                <a:srgbClr val="7030A0"/>
              </a:solidFill>
              <a:cs typeface="2  Homa" panose="000004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73184" y="4913363"/>
            <a:ext cx="1012205" cy="57045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 smtClean="0">
                <a:solidFill>
                  <a:srgbClr val="00B0F0"/>
                </a:solidFill>
                <a:cs typeface="B Vahid" panose="00000700000000000000" pitchFamily="2" charset="-78"/>
              </a:rPr>
              <a:t>مؤنث</a:t>
            </a:r>
            <a:endParaRPr lang="en-US" sz="3200" dirty="0">
              <a:solidFill>
                <a:srgbClr val="7030A0"/>
              </a:solidFill>
              <a:cs typeface="2  Homa" panose="00000400000000000000" pitchFamily="2" charset="-78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6106809" y="236265"/>
            <a:ext cx="309871" cy="1558987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6081373" y="1924751"/>
            <a:ext cx="384505" cy="1503177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7449657" y="3872236"/>
            <a:ext cx="388076" cy="2652711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387411" y="4088581"/>
            <a:ext cx="1341014" cy="6756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 smtClean="0">
                <a:solidFill>
                  <a:srgbClr val="7030A0"/>
                </a:solidFill>
                <a:cs typeface="2  Homa" panose="00000400000000000000" pitchFamily="2" charset="-78"/>
              </a:rPr>
              <a:t>نزدیک</a:t>
            </a:r>
            <a:endParaRPr lang="en-US" sz="3200" dirty="0">
              <a:solidFill>
                <a:srgbClr val="7030A0"/>
              </a:solidFill>
              <a:cs typeface="2  Homa" panose="00000400000000000000" pitchFamily="2" charset="-7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634139" y="5672370"/>
            <a:ext cx="993791" cy="668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 smtClean="0">
                <a:solidFill>
                  <a:srgbClr val="7030A0"/>
                </a:solidFill>
                <a:cs typeface="2  Homa" panose="00000400000000000000" pitchFamily="2" charset="-78"/>
              </a:rPr>
              <a:t>دور</a:t>
            </a:r>
            <a:endParaRPr lang="en-US" sz="3200" dirty="0">
              <a:solidFill>
                <a:srgbClr val="7030A0"/>
              </a:solidFill>
              <a:cs typeface="2  Homa" panose="00000400000000000000" pitchFamily="2" charset="-78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137281" y="3699809"/>
            <a:ext cx="309871" cy="1453146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6162761" y="5274075"/>
            <a:ext cx="262497" cy="1413866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041905" y="715799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 smtClean="0">
                <a:solidFill>
                  <a:srgbClr val="00B050"/>
                </a:solidFill>
                <a:cs typeface="2  Badr" panose="00000400000000000000" pitchFamily="2" charset="-78"/>
              </a:rPr>
              <a:t>مثنی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069705" y="1255895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 smtClean="0">
                <a:solidFill>
                  <a:srgbClr val="00B050"/>
                </a:solidFill>
                <a:cs typeface="2  Badr" panose="00000400000000000000" pitchFamily="2" charset="-78"/>
              </a:rPr>
              <a:t>جمع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016143" y="1905246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 smtClean="0">
                <a:solidFill>
                  <a:srgbClr val="00B050"/>
                </a:solidFill>
                <a:cs typeface="2  Badr" panose="00000400000000000000" pitchFamily="2" charset="-78"/>
              </a:rPr>
              <a:t>مُـفرد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32212" y="2380335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 smtClean="0">
                <a:solidFill>
                  <a:srgbClr val="00B050"/>
                </a:solidFill>
                <a:cs typeface="2  Badr" panose="00000400000000000000" pitchFamily="2" charset="-78"/>
              </a:rPr>
              <a:t>مثنی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034254" y="2920431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 smtClean="0">
                <a:solidFill>
                  <a:srgbClr val="00B050"/>
                </a:solidFill>
                <a:cs typeface="2  Badr" panose="00000400000000000000" pitchFamily="2" charset="-78"/>
              </a:rPr>
              <a:t>جمع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029404" y="3624211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 smtClean="0">
                <a:solidFill>
                  <a:srgbClr val="00B050"/>
                </a:solidFill>
                <a:cs typeface="2  Badr" panose="00000400000000000000" pitchFamily="2" charset="-78"/>
              </a:rPr>
              <a:t>مُـفرد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019715" y="4099300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 smtClean="0">
                <a:solidFill>
                  <a:srgbClr val="00B050"/>
                </a:solidFill>
                <a:cs typeface="2  Badr" panose="00000400000000000000" pitchFamily="2" charset="-78"/>
              </a:rPr>
              <a:t>مثنی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047515" y="4639396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 smtClean="0">
                <a:solidFill>
                  <a:srgbClr val="00B050"/>
                </a:solidFill>
                <a:cs typeface="2  Badr" panose="00000400000000000000" pitchFamily="2" charset="-78"/>
              </a:rPr>
              <a:t>جمع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080430" y="5220922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 smtClean="0">
                <a:solidFill>
                  <a:srgbClr val="00B050"/>
                </a:solidFill>
                <a:cs typeface="2  Badr" panose="00000400000000000000" pitchFamily="2" charset="-78"/>
              </a:rPr>
              <a:t>مُـفرد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096499" y="5696011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 smtClean="0">
                <a:solidFill>
                  <a:srgbClr val="00B050"/>
                </a:solidFill>
                <a:cs typeface="2  Badr" panose="00000400000000000000" pitchFamily="2" charset="-78"/>
              </a:rPr>
              <a:t>مثنی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124299" y="6236107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 smtClean="0">
                <a:solidFill>
                  <a:srgbClr val="00B050"/>
                </a:solidFill>
                <a:cs typeface="2  Badr" panose="00000400000000000000" pitchFamily="2" charset="-78"/>
              </a:rPr>
              <a:t>جمع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365938" y="519516"/>
            <a:ext cx="812785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3443130" y="119795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rgbClr val="FF0000"/>
                </a:solidFill>
                <a:cs typeface="B Davat" panose="00000400000000000000" pitchFamily="2" charset="-78"/>
              </a:rPr>
              <a:t>هذا</a:t>
            </a:r>
            <a:endParaRPr lang="en-US" sz="40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528811" y="1015757"/>
            <a:ext cx="1688549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2486816" y="613248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rgbClr val="FF0000"/>
                </a:solidFill>
                <a:cs typeface="B Davat" panose="00000400000000000000" pitchFamily="2" charset="-78"/>
              </a:rPr>
              <a:t>هذانِ</a:t>
            </a:r>
            <a:endParaRPr lang="en-US" sz="40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906073" y="1555853"/>
            <a:ext cx="33561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820195" y="1137051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rgbClr val="FF0000"/>
                </a:solidFill>
                <a:cs typeface="B Davat" panose="00000400000000000000" pitchFamily="2" charset="-78"/>
              </a:rPr>
              <a:t>هؤلاءِ</a:t>
            </a:r>
            <a:endParaRPr lang="en-US" sz="40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404575" y="2205204"/>
            <a:ext cx="812785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3440823" y="1803873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rgbClr val="FF0000"/>
                </a:solidFill>
                <a:cs typeface="B Davat" panose="00000400000000000000" pitchFamily="2" charset="-78"/>
              </a:rPr>
              <a:t>ذلِکَ</a:t>
            </a:r>
            <a:endParaRPr lang="en-US" sz="40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3528811" y="2676339"/>
            <a:ext cx="1688549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934298" y="3220389"/>
            <a:ext cx="33561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735105" y="2804765"/>
            <a:ext cx="1362717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rgbClr val="FF0000"/>
                </a:solidFill>
                <a:cs typeface="B Davat" panose="00000400000000000000" pitchFamily="2" charset="-78"/>
              </a:rPr>
              <a:t>اولئِکَ</a:t>
            </a:r>
            <a:endParaRPr lang="en-US" sz="40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4433408" y="3915651"/>
            <a:ext cx="812785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Title 1"/>
          <p:cNvSpPr txBox="1">
            <a:spLocks/>
          </p:cNvSpPr>
          <p:nvPr/>
        </p:nvSpPr>
        <p:spPr>
          <a:xfrm>
            <a:off x="3468119" y="3507205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rgbClr val="FF0000"/>
                </a:solidFill>
                <a:cs typeface="B Davat" panose="00000400000000000000" pitchFamily="2" charset="-78"/>
              </a:rPr>
              <a:t>هذِهِ</a:t>
            </a:r>
            <a:endParaRPr lang="en-US" sz="40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521663" y="4426382"/>
            <a:ext cx="1688549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2439435" y="4016729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rgbClr val="FF0000"/>
                </a:solidFill>
                <a:cs typeface="B Davat" panose="00000400000000000000" pitchFamily="2" charset="-78"/>
              </a:rPr>
              <a:t>هاتانِ</a:t>
            </a:r>
            <a:endParaRPr lang="en-US" sz="40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1934298" y="4939354"/>
            <a:ext cx="33561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860367" y="4525397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rgbClr val="FF0000"/>
                </a:solidFill>
                <a:cs typeface="B Davat" panose="00000400000000000000" pitchFamily="2" charset="-78"/>
              </a:rPr>
              <a:t>هؤلاءِ</a:t>
            </a:r>
            <a:endParaRPr lang="en-US" sz="40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4433408" y="5471417"/>
            <a:ext cx="812785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Title 1"/>
          <p:cNvSpPr txBox="1">
            <a:spLocks/>
          </p:cNvSpPr>
          <p:nvPr/>
        </p:nvSpPr>
        <p:spPr>
          <a:xfrm>
            <a:off x="3470426" y="5054192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rgbClr val="FF0000"/>
                </a:solidFill>
                <a:cs typeface="B Davat" panose="00000400000000000000" pitchFamily="2" charset="-78"/>
              </a:rPr>
              <a:t>تِلْکَ</a:t>
            </a:r>
            <a:endParaRPr lang="en-US" sz="40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3700079" y="6032243"/>
            <a:ext cx="1688549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2032528" y="6536065"/>
            <a:ext cx="33561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Title 1"/>
          <p:cNvSpPr txBox="1">
            <a:spLocks/>
          </p:cNvSpPr>
          <p:nvPr/>
        </p:nvSpPr>
        <p:spPr>
          <a:xfrm>
            <a:off x="825540" y="6100483"/>
            <a:ext cx="1362717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 smtClean="0">
                <a:solidFill>
                  <a:srgbClr val="FF0000"/>
                </a:solidFill>
                <a:cs typeface="B Davat" panose="00000400000000000000" pitchFamily="2" charset="-78"/>
              </a:rPr>
              <a:t>اولئِکَ</a:t>
            </a:r>
            <a:endParaRPr lang="en-US" sz="40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sp>
        <p:nvSpPr>
          <p:cNvPr id="60" name="Text Box 1"/>
          <p:cNvSpPr txBox="1"/>
          <p:nvPr/>
        </p:nvSpPr>
        <p:spPr>
          <a:xfrm>
            <a:off x="2851068" y="2368405"/>
            <a:ext cx="638175" cy="551815"/>
          </a:xfrm>
          <a:prstGeom prst="rect">
            <a:avLst/>
          </a:prstGeom>
          <a:solidFill>
            <a:srgbClr val="FFFF0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1"/>
          <p:cNvSpPr txBox="1"/>
          <p:nvPr/>
        </p:nvSpPr>
        <p:spPr>
          <a:xfrm>
            <a:off x="3013338" y="5672370"/>
            <a:ext cx="638175" cy="551815"/>
          </a:xfrm>
          <a:prstGeom prst="rect">
            <a:avLst/>
          </a:prstGeom>
          <a:solidFill>
            <a:srgbClr val="FFFF0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91329" y="1795252"/>
            <a:ext cx="605966" cy="3212342"/>
          </a:xfrm>
          <a:custGeom>
            <a:avLst/>
            <a:gdLst>
              <a:gd name="connsiteX0" fmla="*/ 587616 w 587616"/>
              <a:gd name="connsiteY0" fmla="*/ 0 h 3349212"/>
              <a:gd name="connsiteX1" fmla="*/ 762 w 587616"/>
              <a:gd name="connsiteY1" fmla="*/ 2060812 h 3349212"/>
              <a:gd name="connsiteX2" fmla="*/ 464786 w 587616"/>
              <a:gd name="connsiteY2" fmla="*/ 3275463 h 3349212"/>
              <a:gd name="connsiteX3" fmla="*/ 519377 w 587616"/>
              <a:gd name="connsiteY3" fmla="*/ 3220872 h 3349212"/>
              <a:gd name="connsiteX4" fmla="*/ 492081 w 587616"/>
              <a:gd name="connsiteY4" fmla="*/ 3220872 h 3349212"/>
              <a:gd name="connsiteX5" fmla="*/ 423843 w 587616"/>
              <a:gd name="connsiteY5" fmla="*/ 3220872 h 3349212"/>
              <a:gd name="connsiteX0" fmla="*/ 587616 w 758781"/>
              <a:gd name="connsiteY0" fmla="*/ 0 h 3349955"/>
              <a:gd name="connsiteX1" fmla="*/ 762 w 758781"/>
              <a:gd name="connsiteY1" fmla="*/ 2060812 h 3349955"/>
              <a:gd name="connsiteX2" fmla="*/ 464786 w 758781"/>
              <a:gd name="connsiteY2" fmla="*/ 3275463 h 3349955"/>
              <a:gd name="connsiteX3" fmla="*/ 519377 w 758781"/>
              <a:gd name="connsiteY3" fmla="*/ 3220872 h 3349955"/>
              <a:gd name="connsiteX4" fmla="*/ 758781 w 758781"/>
              <a:gd name="connsiteY4" fmla="*/ 3249447 h 3349955"/>
              <a:gd name="connsiteX5" fmla="*/ 423843 w 758781"/>
              <a:gd name="connsiteY5" fmla="*/ 3220872 h 3349955"/>
              <a:gd name="connsiteX0" fmla="*/ 587616 w 587616"/>
              <a:gd name="connsiteY0" fmla="*/ 0 h 3350784"/>
              <a:gd name="connsiteX1" fmla="*/ 762 w 587616"/>
              <a:gd name="connsiteY1" fmla="*/ 2060812 h 3350784"/>
              <a:gd name="connsiteX2" fmla="*/ 464786 w 587616"/>
              <a:gd name="connsiteY2" fmla="*/ 3275463 h 3350784"/>
              <a:gd name="connsiteX3" fmla="*/ 519377 w 587616"/>
              <a:gd name="connsiteY3" fmla="*/ 3220872 h 3350784"/>
              <a:gd name="connsiteX4" fmla="*/ 423843 w 587616"/>
              <a:gd name="connsiteY4" fmla="*/ 3220872 h 3350784"/>
              <a:gd name="connsiteX0" fmla="*/ 587589 w 587589"/>
              <a:gd name="connsiteY0" fmla="*/ 0 h 3351186"/>
              <a:gd name="connsiteX1" fmla="*/ 735 w 587589"/>
              <a:gd name="connsiteY1" fmla="*/ 2060812 h 3351186"/>
              <a:gd name="connsiteX2" fmla="*/ 464759 w 587589"/>
              <a:gd name="connsiteY2" fmla="*/ 3275463 h 3351186"/>
              <a:gd name="connsiteX3" fmla="*/ 423816 w 587589"/>
              <a:gd name="connsiteY3" fmla="*/ 3220872 h 3351186"/>
              <a:gd name="connsiteX0" fmla="*/ 587589 w 587589"/>
              <a:gd name="connsiteY0" fmla="*/ 0 h 3275463"/>
              <a:gd name="connsiteX1" fmla="*/ 735 w 587589"/>
              <a:gd name="connsiteY1" fmla="*/ 2060812 h 3275463"/>
              <a:gd name="connsiteX2" fmla="*/ 464759 w 587589"/>
              <a:gd name="connsiteY2" fmla="*/ 3275463 h 3275463"/>
              <a:gd name="connsiteX0" fmla="*/ 530551 w 530551"/>
              <a:gd name="connsiteY0" fmla="*/ 0 h 3275463"/>
              <a:gd name="connsiteX1" fmla="*/ 847 w 530551"/>
              <a:gd name="connsiteY1" fmla="*/ 1679812 h 3275463"/>
              <a:gd name="connsiteX2" fmla="*/ 407721 w 530551"/>
              <a:gd name="connsiteY2" fmla="*/ 3275463 h 327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551" h="3275463">
                <a:moveTo>
                  <a:pt x="530551" y="0"/>
                </a:moveTo>
                <a:cubicBezTo>
                  <a:pt x="247360" y="757451"/>
                  <a:pt x="21319" y="1133902"/>
                  <a:pt x="847" y="1679812"/>
                </a:cubicBezTo>
                <a:cubicBezTo>
                  <a:pt x="-19625" y="2225722"/>
                  <a:pt x="337208" y="3082120"/>
                  <a:pt x="407721" y="3275463"/>
                </a:cubicBezTo>
              </a:path>
            </a:pathLst>
          </a:custGeom>
          <a:noFill/>
          <a:ln w="28575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340359" y="3404682"/>
            <a:ext cx="654089" cy="3120265"/>
          </a:xfrm>
          <a:custGeom>
            <a:avLst/>
            <a:gdLst>
              <a:gd name="connsiteX0" fmla="*/ 587616 w 587616"/>
              <a:gd name="connsiteY0" fmla="*/ 0 h 3349212"/>
              <a:gd name="connsiteX1" fmla="*/ 762 w 587616"/>
              <a:gd name="connsiteY1" fmla="*/ 2060812 h 3349212"/>
              <a:gd name="connsiteX2" fmla="*/ 464786 w 587616"/>
              <a:gd name="connsiteY2" fmla="*/ 3275463 h 3349212"/>
              <a:gd name="connsiteX3" fmla="*/ 519377 w 587616"/>
              <a:gd name="connsiteY3" fmla="*/ 3220872 h 3349212"/>
              <a:gd name="connsiteX4" fmla="*/ 492081 w 587616"/>
              <a:gd name="connsiteY4" fmla="*/ 3220872 h 3349212"/>
              <a:gd name="connsiteX5" fmla="*/ 423843 w 587616"/>
              <a:gd name="connsiteY5" fmla="*/ 3220872 h 3349212"/>
              <a:gd name="connsiteX0" fmla="*/ 587616 w 758781"/>
              <a:gd name="connsiteY0" fmla="*/ 0 h 3349955"/>
              <a:gd name="connsiteX1" fmla="*/ 762 w 758781"/>
              <a:gd name="connsiteY1" fmla="*/ 2060812 h 3349955"/>
              <a:gd name="connsiteX2" fmla="*/ 464786 w 758781"/>
              <a:gd name="connsiteY2" fmla="*/ 3275463 h 3349955"/>
              <a:gd name="connsiteX3" fmla="*/ 519377 w 758781"/>
              <a:gd name="connsiteY3" fmla="*/ 3220872 h 3349955"/>
              <a:gd name="connsiteX4" fmla="*/ 758781 w 758781"/>
              <a:gd name="connsiteY4" fmla="*/ 3249447 h 3349955"/>
              <a:gd name="connsiteX5" fmla="*/ 423843 w 758781"/>
              <a:gd name="connsiteY5" fmla="*/ 3220872 h 3349955"/>
              <a:gd name="connsiteX0" fmla="*/ 587616 w 587616"/>
              <a:gd name="connsiteY0" fmla="*/ 0 h 3350784"/>
              <a:gd name="connsiteX1" fmla="*/ 762 w 587616"/>
              <a:gd name="connsiteY1" fmla="*/ 2060812 h 3350784"/>
              <a:gd name="connsiteX2" fmla="*/ 464786 w 587616"/>
              <a:gd name="connsiteY2" fmla="*/ 3275463 h 3350784"/>
              <a:gd name="connsiteX3" fmla="*/ 519377 w 587616"/>
              <a:gd name="connsiteY3" fmla="*/ 3220872 h 3350784"/>
              <a:gd name="connsiteX4" fmla="*/ 423843 w 587616"/>
              <a:gd name="connsiteY4" fmla="*/ 3220872 h 3350784"/>
              <a:gd name="connsiteX0" fmla="*/ 587589 w 587589"/>
              <a:gd name="connsiteY0" fmla="*/ 0 h 3351186"/>
              <a:gd name="connsiteX1" fmla="*/ 735 w 587589"/>
              <a:gd name="connsiteY1" fmla="*/ 2060812 h 3351186"/>
              <a:gd name="connsiteX2" fmla="*/ 464759 w 587589"/>
              <a:gd name="connsiteY2" fmla="*/ 3275463 h 3351186"/>
              <a:gd name="connsiteX3" fmla="*/ 423816 w 587589"/>
              <a:gd name="connsiteY3" fmla="*/ 3220872 h 3351186"/>
              <a:gd name="connsiteX0" fmla="*/ 587589 w 587589"/>
              <a:gd name="connsiteY0" fmla="*/ 0 h 3275463"/>
              <a:gd name="connsiteX1" fmla="*/ 735 w 587589"/>
              <a:gd name="connsiteY1" fmla="*/ 2060812 h 3275463"/>
              <a:gd name="connsiteX2" fmla="*/ 464759 w 587589"/>
              <a:gd name="connsiteY2" fmla="*/ 3275463 h 3275463"/>
              <a:gd name="connsiteX0" fmla="*/ 530551 w 530551"/>
              <a:gd name="connsiteY0" fmla="*/ 0 h 3275463"/>
              <a:gd name="connsiteX1" fmla="*/ 847 w 530551"/>
              <a:gd name="connsiteY1" fmla="*/ 1679812 h 3275463"/>
              <a:gd name="connsiteX2" fmla="*/ 407721 w 530551"/>
              <a:gd name="connsiteY2" fmla="*/ 3275463 h 327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551" h="3275463">
                <a:moveTo>
                  <a:pt x="530551" y="0"/>
                </a:moveTo>
                <a:cubicBezTo>
                  <a:pt x="247360" y="757451"/>
                  <a:pt x="21319" y="1133902"/>
                  <a:pt x="847" y="1679812"/>
                </a:cubicBezTo>
                <a:cubicBezTo>
                  <a:pt x="-19625" y="2225722"/>
                  <a:pt x="337208" y="3082120"/>
                  <a:pt x="407721" y="3275463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7" grpId="0"/>
      <p:bldP spid="40" grpId="0"/>
      <p:bldP spid="42" grpId="0"/>
      <p:bldP spid="46" grpId="0"/>
      <p:bldP spid="48" grpId="0"/>
      <p:bldP spid="50" grpId="0"/>
      <p:bldP spid="52" grpId="0"/>
      <p:bldP spid="54" grpId="0"/>
      <p:bldP spid="58" grpId="0"/>
      <p:bldP spid="60" grpId="0" animBg="1"/>
      <p:bldP spid="61" grpId="0" animBg="1"/>
      <p:bldP spid="3" grpId="0" animBg="1"/>
      <p:bldP spid="5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98501" y="247914"/>
            <a:ext cx="6284891" cy="5376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 smtClean="0">
                <a:solidFill>
                  <a:srgbClr val="FF0000"/>
                </a:solidFill>
                <a:cs typeface="Sultan K Medium" pitchFamily="2" charset="-78"/>
              </a:rPr>
              <a:t>نکات مهم در مورد تقسیم بندی اسم از نظر اشاره</a:t>
            </a:r>
            <a:endParaRPr lang="en-US" dirty="0">
              <a:solidFill>
                <a:srgbClr val="FF0000"/>
              </a:solidFill>
              <a:cs typeface="Sultan K Medium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1235" y="785612"/>
            <a:ext cx="7508384" cy="6149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1ـ اسم های اشاره با اسم های بعد از خود از هر لحاظ مطابقت می کنند.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77592" y="1624953"/>
            <a:ext cx="1481072" cy="803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 smtClean="0">
                <a:solidFill>
                  <a:schemeClr val="tx1"/>
                </a:solidFill>
                <a:cs typeface="2  Badr" panose="00000400000000000000" pitchFamily="2" charset="-78"/>
              </a:rPr>
              <a:t>وَلَدٌ</a:t>
            </a:r>
            <a:endParaRPr lang="en-US" sz="32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74698" y="1609858"/>
            <a:ext cx="457564" cy="328422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291123" y="1243978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Davat" panose="00000400000000000000" pitchFamily="2" charset="-78"/>
              </a:rPr>
              <a:t>هذا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62763" y="2058784"/>
            <a:ext cx="469499" cy="312381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357042" y="2047604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Davat" panose="00000400000000000000" pitchFamily="2" charset="-78"/>
              </a:rPr>
              <a:t>ذلِکَ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34731" y="1704441"/>
            <a:ext cx="1481072" cy="803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 smtClean="0">
                <a:solidFill>
                  <a:schemeClr val="tx1"/>
                </a:solidFill>
                <a:cs typeface="2  Badr" panose="00000400000000000000" pitchFamily="2" charset="-78"/>
              </a:rPr>
              <a:t>نافِذَ</a:t>
            </a:r>
            <a:r>
              <a:rPr lang="fa-IR" sz="32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ةٌ</a:t>
            </a:r>
            <a:endParaRPr lang="en-US" sz="32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495912" y="1661011"/>
            <a:ext cx="457564" cy="328422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3839719" y="1264444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Davat" panose="00000400000000000000" pitchFamily="2" charset="-78"/>
              </a:rPr>
              <a:t>هذِهِ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94980" y="2111465"/>
            <a:ext cx="483846" cy="385565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3792299" y="2144792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Davat" panose="00000400000000000000" pitchFamily="2" charset="-78"/>
              </a:rPr>
              <a:t>تِلْکَ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343535" y="1794455"/>
            <a:ext cx="1481072" cy="803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 smtClean="0">
                <a:solidFill>
                  <a:schemeClr val="tx1"/>
                </a:solidFill>
                <a:cs typeface="2  Badr" panose="00000400000000000000" pitchFamily="2" charset="-78"/>
              </a:rPr>
              <a:t>وَلَد</a:t>
            </a:r>
            <a:r>
              <a:rPr lang="fa-IR" sz="32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انِ</a:t>
            </a:r>
            <a:endParaRPr lang="en-US" sz="3200" b="1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262421" y="1780438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Davat" panose="00000400000000000000" pitchFamily="2" charset="-78"/>
              </a:rPr>
              <a:t>هذانِ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535654" y="1774069"/>
            <a:ext cx="1481072" cy="803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 smtClean="0">
                <a:solidFill>
                  <a:schemeClr val="tx1"/>
                </a:solidFill>
                <a:cs typeface="2  Badr" panose="00000400000000000000" pitchFamily="2" charset="-78"/>
              </a:rPr>
              <a:t>نافِذَ</a:t>
            </a:r>
            <a:r>
              <a:rPr lang="fa-IR" sz="32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ت</a:t>
            </a:r>
            <a:r>
              <a:rPr lang="fa-IR" sz="32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انِ</a:t>
            </a:r>
            <a:endParaRPr lang="en-US" sz="3200" b="1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566748" y="1771248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Davat" panose="00000400000000000000" pitchFamily="2" charset="-78"/>
              </a:rPr>
              <a:t>هاتانِ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125014" y="2824601"/>
            <a:ext cx="8654605" cy="6149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2ـ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دو اسم اشاره « </a:t>
            </a:r>
            <a:r>
              <a:rPr lang="ar-SA" sz="3200" b="1" dirty="0">
                <a:solidFill>
                  <a:srgbClr val="FF0000"/>
                </a:solidFill>
                <a:cs typeface="2  Badr" panose="00000400000000000000" pitchFamily="2" charset="-78"/>
              </a:rPr>
              <a:t>هؤلاءِ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» و « </a:t>
            </a:r>
            <a:r>
              <a:rPr lang="ar-SA" sz="3200" b="1" dirty="0">
                <a:solidFill>
                  <a:srgbClr val="FF0000"/>
                </a:solidFill>
                <a:cs typeface="2  Badr" panose="00000400000000000000" pitchFamily="2" charset="-78"/>
              </a:rPr>
              <a:t>اولئکَ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» </a:t>
            </a:r>
            <a:r>
              <a:rPr lang="ar-SA" sz="3200" b="1" dirty="0">
                <a:solidFill>
                  <a:srgbClr val="00B050"/>
                </a:solidFill>
                <a:cs typeface="B Mehr" panose="00000700000000000000" pitchFamily="2" charset="-78"/>
              </a:rPr>
              <a:t>فقط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برای </a:t>
            </a:r>
            <a:r>
              <a:rPr lang="ar-SA" sz="3200" b="1" dirty="0">
                <a:solidFill>
                  <a:srgbClr val="FF0000"/>
                </a:solidFill>
                <a:cs typeface="2  Bardiya" panose="00000400000000000000" pitchFamily="2" charset="-78"/>
              </a:rPr>
              <a:t>انسان ها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استفاده می شود.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1190" y="3749969"/>
            <a:ext cx="1481072" cy="803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 smtClean="0">
                <a:solidFill>
                  <a:schemeClr val="tx1"/>
                </a:solidFill>
                <a:cs typeface="2  Badr" panose="00000400000000000000" pitchFamily="2" charset="-78"/>
              </a:rPr>
              <a:t>لاعِب</a:t>
            </a:r>
            <a:r>
              <a:rPr lang="fa-IR" sz="32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ونَ</a:t>
            </a:r>
            <a:endParaRPr lang="en-US" sz="32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357042" y="3692753"/>
            <a:ext cx="457564" cy="328422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1639854" y="3316693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Davat" panose="00000400000000000000" pitchFamily="2" charset="-78"/>
              </a:rPr>
              <a:t>هؤلاءِ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345107" y="4078391"/>
            <a:ext cx="469499" cy="312381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1669372" y="4004975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Davat" panose="00000400000000000000" pitchFamily="2" charset="-78"/>
              </a:rPr>
              <a:t>اولئِکَ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075267" y="3767013"/>
            <a:ext cx="1481072" cy="803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 smtClean="0">
                <a:solidFill>
                  <a:schemeClr val="tx1"/>
                </a:solidFill>
                <a:cs typeface="2  Badr" panose="00000400000000000000" pitchFamily="2" charset="-78"/>
              </a:rPr>
              <a:t>لاعِب</a:t>
            </a:r>
            <a:r>
              <a:rPr lang="fa-IR" sz="32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اتٌ</a:t>
            </a:r>
            <a:endParaRPr lang="en-US" sz="32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351845" y="3742391"/>
            <a:ext cx="457564" cy="328422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4634657" y="3366331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Davat" panose="00000400000000000000" pitchFamily="2" charset="-78"/>
              </a:rPr>
              <a:t>هؤلاءِ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339910" y="4128029"/>
            <a:ext cx="469499" cy="312381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>
          <a:xfrm>
            <a:off x="4664175" y="4054613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Davat" panose="00000400000000000000" pitchFamily="2" charset="-78"/>
              </a:rPr>
              <a:t>اولئِکَ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6373141" y="3804373"/>
            <a:ext cx="1481072" cy="803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 smtClean="0">
                <a:solidFill>
                  <a:schemeClr val="tx1"/>
                </a:solidFill>
                <a:cs typeface="2  Badr" panose="00000400000000000000" pitchFamily="2" charset="-78"/>
              </a:rPr>
              <a:t>اولادٌ</a:t>
            </a:r>
            <a:endParaRPr lang="en-US" sz="32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524490" y="3723456"/>
            <a:ext cx="457564" cy="328422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Title 1"/>
          <p:cNvSpPr txBox="1">
            <a:spLocks/>
          </p:cNvSpPr>
          <p:nvPr/>
        </p:nvSpPr>
        <p:spPr>
          <a:xfrm>
            <a:off x="7807302" y="3347396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Davat" panose="00000400000000000000" pitchFamily="2" charset="-78"/>
              </a:rPr>
              <a:t>هؤلاءِ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512555" y="4109094"/>
            <a:ext cx="469499" cy="312381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7836820" y="4035678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Davat" panose="00000400000000000000" pitchFamily="2" charset="-78"/>
              </a:rPr>
              <a:t>اولئِکَ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215165" y="4743677"/>
            <a:ext cx="8564453" cy="617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3ـ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با </a:t>
            </a:r>
            <a:r>
              <a:rPr lang="ar-SA" sz="2400" b="1" dirty="0">
                <a:solidFill>
                  <a:srgbClr val="FF0000"/>
                </a:solidFill>
                <a:cs typeface="Sultan K Medium" pitchFamily="2" charset="-78"/>
              </a:rPr>
              <a:t>جمع مکسر غیر عاقل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( غیرانسان ) به صورت </a:t>
            </a:r>
            <a:r>
              <a:rPr lang="ar-SA" sz="2400" b="1" dirty="0">
                <a:solidFill>
                  <a:srgbClr val="FF0000"/>
                </a:solidFill>
                <a:cs typeface="Sultan K Medium" pitchFamily="2" charset="-78"/>
              </a:rPr>
              <a:t>مفرد مؤنث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معامله می کنیم. 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5343535" y="5268266"/>
            <a:ext cx="5576682" cy="479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یعنی</a:t>
            </a:r>
            <a:r>
              <a:rPr lang="ar-SA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ar-SA" sz="2400" b="1" dirty="0">
                <a:solidFill>
                  <a:srgbClr val="FF0000"/>
                </a:solidFill>
                <a:cs typeface="Sultan K Medium" pitchFamily="2" charset="-78"/>
              </a:rPr>
              <a:t>اسم اشاره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و . . .  را </a:t>
            </a:r>
            <a:r>
              <a:rPr lang="ar-SA" sz="2400" b="1" dirty="0">
                <a:solidFill>
                  <a:srgbClr val="FF0000"/>
                </a:solidFill>
                <a:cs typeface="Sultan K Medium" pitchFamily="2" charset="-78"/>
              </a:rPr>
              <a:t>مفرد مؤنث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می آوریم. 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80999" y="5542859"/>
            <a:ext cx="1351263" cy="6642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 smtClean="0">
                <a:solidFill>
                  <a:schemeClr val="tx1"/>
                </a:solidFill>
                <a:cs typeface="2  Badr" panose="00000400000000000000" pitchFamily="2" charset="-78"/>
              </a:rPr>
              <a:t>اَشجارٌ</a:t>
            </a:r>
            <a:endParaRPr lang="en-US" sz="32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1357042" y="5461454"/>
            <a:ext cx="457564" cy="328422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Title 1"/>
          <p:cNvSpPr txBox="1">
            <a:spLocks/>
          </p:cNvSpPr>
          <p:nvPr/>
        </p:nvSpPr>
        <p:spPr>
          <a:xfrm>
            <a:off x="1669372" y="5066407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Davat" panose="00000400000000000000" pitchFamily="2" charset="-78"/>
              </a:rPr>
              <a:t>هذِهِ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324633" y="5913428"/>
            <a:ext cx="483846" cy="385565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1621952" y="5946755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Davat" panose="00000400000000000000" pitchFamily="2" charset="-78"/>
              </a:rPr>
              <a:t>تِلْکَ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764009" y="5699651"/>
            <a:ext cx="1351263" cy="6642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 smtClean="0">
                <a:solidFill>
                  <a:schemeClr val="tx1"/>
                </a:solidFill>
                <a:cs typeface="2  Badr" panose="00000400000000000000" pitchFamily="2" charset="-78"/>
              </a:rPr>
              <a:t>مَفاتیحٌ</a:t>
            </a:r>
            <a:endParaRPr lang="en-US" sz="32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3956658" y="5626685"/>
            <a:ext cx="457564" cy="328422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Title 1"/>
          <p:cNvSpPr txBox="1">
            <a:spLocks/>
          </p:cNvSpPr>
          <p:nvPr/>
        </p:nvSpPr>
        <p:spPr>
          <a:xfrm>
            <a:off x="4268988" y="5231638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Davat" panose="00000400000000000000" pitchFamily="2" charset="-78"/>
              </a:rPr>
              <a:t>هذِهِ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924249" y="6078659"/>
            <a:ext cx="483846" cy="385565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Title 1"/>
          <p:cNvSpPr txBox="1">
            <a:spLocks/>
          </p:cNvSpPr>
          <p:nvPr/>
        </p:nvSpPr>
        <p:spPr>
          <a:xfrm>
            <a:off x="4221568" y="6111986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Davat" panose="00000400000000000000" pitchFamily="2" charset="-78"/>
              </a:rPr>
              <a:t>تِلْکَ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54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4" grpId="0"/>
      <p:bldP spid="15" grpId="0"/>
      <p:bldP spid="17" grpId="0"/>
      <p:bldP spid="19" grpId="0"/>
      <p:bldP spid="22" grpId="0"/>
      <p:bldP spid="25" grpId="0"/>
      <p:bldP spid="26" grpId="0"/>
      <p:bldP spid="27" grpId="0"/>
      <p:bldP spid="28" grpId="0"/>
      <p:bldP spid="29" grpId="0"/>
      <p:bldP spid="31" grpId="0"/>
      <p:bldP spid="33" grpId="0"/>
      <p:bldP spid="34" grpId="0"/>
      <p:bldP spid="36" grpId="0"/>
      <p:bldP spid="38" grpId="0"/>
      <p:bldP spid="39" grpId="0"/>
      <p:bldP spid="41" grpId="0"/>
      <p:bldP spid="43" grpId="0"/>
      <p:bldP spid="44" grpId="0"/>
      <p:bldP spid="45" grpId="0"/>
      <p:bldP spid="46" grpId="0"/>
      <p:bldP spid="48" grpId="0"/>
      <p:bldP spid="50" grpId="0"/>
      <p:bldP spid="51" grpId="0"/>
      <p:bldP spid="53" grpId="0"/>
      <p:bldP spid="5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7577" y="334852"/>
            <a:ext cx="10315980" cy="9214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4ـ </a:t>
            </a:r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اگر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اسم بعد از اسم اشاره دارای « </a:t>
            </a:r>
            <a:r>
              <a:rPr lang="ar-SA" sz="2800" b="1" dirty="0">
                <a:solidFill>
                  <a:srgbClr val="FF0000"/>
                </a:solidFill>
                <a:cs typeface="B Titr" panose="00000700000000000000" pitchFamily="2" charset="-78"/>
              </a:rPr>
              <a:t>ال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» باشد ، اسم اشاره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« 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B Kourosh" panose="00000400000000000000" pitchFamily="2" charset="-78"/>
              </a:rPr>
              <a:t>چه مفرد باشد و چه مثنی و جمع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»</a:t>
            </a:r>
          </a:p>
          <a:p>
            <a:pPr algn="ctr" rtl="1"/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به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صورت مفرد ترجمه می </a:t>
            </a:r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کنیم</a:t>
            </a:r>
            <a:endParaRPr lang="fa-IR" sz="24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951833" y="2024200"/>
            <a:ext cx="3270910" cy="8349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 smtClean="0">
                <a:solidFill>
                  <a:schemeClr val="tx1"/>
                </a:solidFill>
                <a:cs typeface="2  Badr" panose="00000400000000000000" pitchFamily="2" charset="-78"/>
              </a:rPr>
              <a:t>هؤلاءِ </a:t>
            </a:r>
            <a:r>
              <a:rPr lang="fa-IR" sz="32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الْ</a:t>
            </a:r>
            <a:r>
              <a:rPr lang="fa-IR" sz="3200" b="1" dirty="0" smtClean="0">
                <a:solidFill>
                  <a:schemeClr val="tx1"/>
                </a:solidFill>
                <a:cs typeface="2  Badr" panose="00000400000000000000" pitchFamily="2" charset="-78"/>
              </a:rPr>
              <a:t>مُعَـلِّـمونَ</a:t>
            </a:r>
            <a:endParaRPr lang="en-US" sz="32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797451" y="2383700"/>
            <a:ext cx="6400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5311990" y="2037079"/>
            <a:ext cx="2781512" cy="693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 smtClean="0">
                <a:solidFill>
                  <a:srgbClr val="FFC000"/>
                </a:solidFill>
                <a:cs typeface="2  Badr" panose="00000400000000000000" pitchFamily="2" charset="-78"/>
              </a:rPr>
              <a:t>این، معلم ها . . . </a:t>
            </a:r>
            <a:endParaRPr lang="en-US" sz="3200" b="1" dirty="0">
              <a:solidFill>
                <a:srgbClr val="FFC000"/>
              </a:solidFill>
              <a:cs typeface="2  Badr" panose="000004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52623" y="2062837"/>
            <a:ext cx="2696952" cy="8349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 smtClean="0">
                <a:solidFill>
                  <a:schemeClr val="tx1"/>
                </a:solidFill>
                <a:cs typeface="2  Badr" panose="00000400000000000000" pitchFamily="2" charset="-78"/>
              </a:rPr>
              <a:t>هؤلاءِ مُعَـلِّـمونَ</a:t>
            </a:r>
            <a:endParaRPr lang="en-US" sz="32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36245" y="2409458"/>
            <a:ext cx="612595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8000" y="2062837"/>
            <a:ext cx="2965655" cy="693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 smtClean="0">
                <a:solidFill>
                  <a:srgbClr val="FFC000"/>
                </a:solidFill>
                <a:cs typeface="2  Badr" panose="00000400000000000000" pitchFamily="2" charset="-78"/>
              </a:rPr>
              <a:t>این ها، معلم هستند.</a:t>
            </a:r>
            <a:endParaRPr lang="en-US" sz="3200" b="1" dirty="0">
              <a:solidFill>
                <a:srgbClr val="FFC000"/>
              </a:solidFill>
              <a:cs typeface="2  Badr" panose="00000400000000000000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03905" y="3641358"/>
            <a:ext cx="4763815" cy="7037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 smtClean="0">
                <a:solidFill>
                  <a:srgbClr val="FF0000"/>
                </a:solidFill>
                <a:cs typeface="Sultan Adan" panose="00000400000000000000" pitchFamily="2" charset="-78"/>
              </a:rPr>
              <a:t>اسم اشاره به مکان</a:t>
            </a:r>
            <a:endParaRPr lang="en-US" sz="3200" b="1" dirty="0">
              <a:solidFill>
                <a:srgbClr val="FF0000"/>
              </a:solidFill>
              <a:cs typeface="Sultan Adan" panose="00000400000000000000" pitchFamily="2" charset="-7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691116" y="4244669"/>
            <a:ext cx="1978926" cy="798584"/>
          </a:xfrm>
          <a:prstGeom prst="straightConnector1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6901464" y="5063134"/>
            <a:ext cx="1791974" cy="734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 smtClean="0">
                <a:solidFill>
                  <a:srgbClr val="00B050"/>
                </a:solidFill>
                <a:cs typeface="A EntezareZohoor 1 **" panose="00000700000000000000" pitchFamily="2" charset="-78"/>
              </a:rPr>
              <a:t>نزدیک</a:t>
            </a:r>
            <a:endParaRPr lang="en-US" sz="3200" b="1" dirty="0">
              <a:solidFill>
                <a:srgbClr val="00B050"/>
              </a:solidFill>
              <a:cs typeface="A EntezareZohoor 1 **" panose="00000700000000000000" pitchFamily="2" charset="-78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548840" y="4261128"/>
            <a:ext cx="1970302" cy="777900"/>
          </a:xfrm>
          <a:prstGeom prst="straightConnector1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2480879" y="4973115"/>
            <a:ext cx="1791974" cy="734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 smtClean="0">
                <a:solidFill>
                  <a:srgbClr val="00B050"/>
                </a:solidFill>
                <a:cs typeface="A EntezareZohoor 1 **" panose="00000700000000000000" pitchFamily="2" charset="-78"/>
              </a:rPr>
              <a:t>دور</a:t>
            </a:r>
            <a:endParaRPr lang="en-US" sz="3200" b="1" dirty="0">
              <a:solidFill>
                <a:srgbClr val="00B050"/>
              </a:solidFill>
              <a:cs typeface="A EntezareZohoor 1 **" panose="00000700000000000000" pitchFamily="2" charset="-78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797451" y="5700568"/>
            <a:ext cx="0" cy="365760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76866" y="5615192"/>
            <a:ext cx="0" cy="365760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7011227" y="6066510"/>
            <a:ext cx="1572447" cy="737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rgbClr val="FF0000"/>
                </a:solidFill>
                <a:cs typeface="2  Mitra_4 (MRT)" panose="00000700000000000000" pitchFamily="2" charset="-78"/>
              </a:rPr>
              <a:t>هُنا</a:t>
            </a:r>
            <a:endParaRPr lang="en-US" b="1" dirty="0">
              <a:solidFill>
                <a:srgbClr val="FF0000"/>
              </a:solidFill>
              <a:cs typeface="2  Mitra_4 (MRT)" panose="00000700000000000000" pitchFamily="2" charset="-78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480879" y="6031196"/>
            <a:ext cx="1572447" cy="737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rgbClr val="FF0000"/>
                </a:solidFill>
                <a:cs typeface="2  Mitra_4 (MRT)" panose="00000700000000000000" pitchFamily="2" charset="-78"/>
              </a:rPr>
              <a:t>هُناکَ</a:t>
            </a:r>
            <a:endParaRPr lang="en-US" b="1" dirty="0">
              <a:solidFill>
                <a:srgbClr val="FF0000"/>
              </a:solidFill>
              <a:cs typeface="2  Mitra_4 (MRT)" panose="00000700000000000000" pitchFamily="2" charset="-78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878448" y="2858249"/>
            <a:ext cx="3270910" cy="8349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 smtClean="0">
                <a:solidFill>
                  <a:schemeClr val="tx1"/>
                </a:solidFill>
                <a:cs typeface="2  Badr" panose="00000400000000000000" pitchFamily="2" charset="-78"/>
              </a:rPr>
              <a:t>هاتانِ </a:t>
            </a:r>
            <a:r>
              <a:rPr lang="fa-IR" sz="32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الْ</a:t>
            </a:r>
            <a:r>
              <a:rPr lang="fa-IR" sz="3200" b="1" dirty="0" smtClean="0">
                <a:solidFill>
                  <a:schemeClr val="tx1"/>
                </a:solidFill>
                <a:cs typeface="2  Badr" panose="00000400000000000000" pitchFamily="2" charset="-78"/>
              </a:rPr>
              <a:t>مُعَـلِّـمَ</a:t>
            </a:r>
            <a:r>
              <a:rPr lang="fa-IR" sz="32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تـ</a:t>
            </a:r>
            <a:r>
              <a:rPr lang="fa-IR" sz="32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انِ</a:t>
            </a:r>
            <a:endParaRPr lang="en-US" sz="3200" b="1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7757794" y="3176039"/>
            <a:ext cx="54864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5289823" y="2798346"/>
            <a:ext cx="2781512" cy="693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 smtClean="0">
                <a:solidFill>
                  <a:srgbClr val="FFC000"/>
                </a:solidFill>
                <a:cs typeface="2  Badr" panose="00000400000000000000" pitchFamily="2" charset="-78"/>
              </a:rPr>
              <a:t>این، دو معلم . . . </a:t>
            </a:r>
            <a:endParaRPr lang="en-US" sz="3200" b="1" dirty="0">
              <a:solidFill>
                <a:srgbClr val="FFC000"/>
              </a:solidFill>
              <a:cs typeface="2  Badr" panose="00000400000000000000" pitchFamily="2" charset="-78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917793" y="2773078"/>
            <a:ext cx="3270910" cy="8349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 smtClean="0">
                <a:solidFill>
                  <a:schemeClr val="tx1"/>
                </a:solidFill>
                <a:cs typeface="2  Badr" panose="00000400000000000000" pitchFamily="2" charset="-78"/>
              </a:rPr>
              <a:t>هاتانِ مُعَـلِّـمَ</a:t>
            </a:r>
            <a:r>
              <a:rPr lang="fa-IR" sz="32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تـ</a:t>
            </a:r>
            <a:r>
              <a:rPr lang="fa-IR" sz="32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انِ</a:t>
            </a:r>
            <a:endParaRPr lang="en-US" sz="3200" b="1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900721" y="3122238"/>
            <a:ext cx="54864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25458" y="2754451"/>
            <a:ext cx="2965655" cy="693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 smtClean="0">
                <a:solidFill>
                  <a:srgbClr val="FFC000"/>
                </a:solidFill>
                <a:cs typeface="2  Badr" panose="00000400000000000000" pitchFamily="2" charset="-78"/>
              </a:rPr>
              <a:t>این دو، معلم هستند.</a:t>
            </a:r>
            <a:endParaRPr lang="en-US" sz="3200" b="1" dirty="0">
              <a:solidFill>
                <a:srgbClr val="FFC000"/>
              </a:solidFill>
              <a:cs typeface="2  Badr" panose="00000400000000000000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02064" y="1321808"/>
            <a:ext cx="10315980" cy="6532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ولی اگر آن اسم « </a:t>
            </a:r>
            <a:r>
              <a:rPr lang="ar-SA" sz="2800" b="1" dirty="0">
                <a:solidFill>
                  <a:srgbClr val="FF0000"/>
                </a:solidFill>
                <a:cs typeface="B Titr" panose="00000700000000000000" pitchFamily="2" charset="-78"/>
              </a:rPr>
              <a:t>ال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» نداشته باشد ، اسم اشاره با توجه به معنای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اصلی</a:t>
            </a:r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اش ترجمه می کنیم.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82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  <p:bldP spid="13" grpId="0"/>
      <p:bldP spid="16" grpId="0"/>
      <p:bldP spid="21" grpId="0"/>
      <p:bldP spid="26" grpId="0"/>
      <p:bldP spid="27" grpId="0"/>
      <p:bldP spid="33" grpId="0"/>
      <p:bldP spid="35" grpId="0"/>
      <p:bldP spid="36" grpId="0"/>
      <p:bldP spid="40" grpId="0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779834" y="3164858"/>
            <a:ext cx="2326759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کلمات پرسشی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9303315" y="501886"/>
            <a:ext cx="476519" cy="6014434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963582" y="420740"/>
            <a:ext cx="1549597" cy="692970"/>
            <a:chOff x="7615451" y="371555"/>
            <a:chExt cx="1549597" cy="692970"/>
          </a:xfrm>
        </p:grpSpPr>
        <p:sp>
          <p:nvSpPr>
            <p:cNvPr id="6" name="TextBox 5"/>
            <p:cNvSpPr txBox="1"/>
            <p:nvPr/>
          </p:nvSpPr>
          <p:spPr>
            <a:xfrm>
              <a:off x="7615451" y="476765"/>
              <a:ext cx="1549597" cy="5877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3200" b="1" dirty="0" smtClean="0">
                  <a:solidFill>
                    <a:srgbClr val="0070C0"/>
                  </a:solidFill>
                  <a:cs typeface="2  Badr" panose="00000400000000000000" pitchFamily="2" charset="-78"/>
                </a:rPr>
                <a:t>1ـ هَلْ ، أ</a:t>
              </a:r>
              <a:endParaRPr lang="en-US" sz="3200" b="1" dirty="0">
                <a:solidFill>
                  <a:srgbClr val="0070C0"/>
                </a:solidFill>
                <a:cs typeface="2  Badr" panose="00000400000000000000" pitchFamily="2" charset="-7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22019" y="371555"/>
              <a:ext cx="2530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3200" b="1" dirty="0" smtClean="0">
                  <a:solidFill>
                    <a:srgbClr val="0070C0"/>
                  </a:solidFill>
                  <a:cs typeface="2  Badr" panose="00000400000000000000" pitchFamily="2" charset="-78"/>
                </a:rPr>
                <a:t>َ</a:t>
              </a:r>
              <a:endParaRPr lang="en-US" sz="3200" b="1" dirty="0">
                <a:solidFill>
                  <a:srgbClr val="0070C0"/>
                </a:solidFill>
                <a:cs typeface="2  Badr" panose="00000400000000000000" pitchFamily="2" charset="-78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648232" y="640648"/>
            <a:ext cx="5572630" cy="364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برای سؤالاتی به کار می رود که جوابش « </a:t>
            </a:r>
            <a:r>
              <a:rPr lang="fa-IR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بله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 » یا « </a:t>
            </a:r>
            <a:r>
              <a:rPr lang="fa-IR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خیر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 » است.</a:t>
            </a:r>
            <a:endParaRPr lang="en-US" b="1" dirty="0">
              <a:solidFill>
                <a:schemeClr val="accent3">
                  <a:lumMod val="75000"/>
                </a:schemeClr>
              </a:solidFill>
              <a:cs typeface="2  Lotus" panose="00000400000000000000" pitchFamily="2" charset="-78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864975" y="823093"/>
            <a:ext cx="274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7215447" y="545000"/>
            <a:ext cx="658435" cy="4304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2  Mitra_1 (MRT)" panose="00000700000000000000" pitchFamily="2" charset="-78"/>
              </a:rPr>
              <a:t>آیا ؟</a:t>
            </a:r>
            <a:endParaRPr lang="en-US" sz="2400" b="1" dirty="0">
              <a:solidFill>
                <a:schemeClr val="tx1"/>
              </a:solidFill>
              <a:cs typeface="2  Mitra_1 (MRT)" panose="00000700000000000000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134245" y="1199904"/>
            <a:ext cx="973955" cy="551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نَعَمْ</a:t>
            </a:r>
            <a:endParaRPr lang="en-US" sz="28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21223" y="1000820"/>
            <a:ext cx="0" cy="18288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40173" y="1000820"/>
            <a:ext cx="0" cy="18288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2541787" y="1174381"/>
            <a:ext cx="596772" cy="5767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لا</a:t>
            </a:r>
            <a:endParaRPr lang="en-US" sz="28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75757" y="1596072"/>
            <a:ext cx="1034511" cy="587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70C0"/>
                </a:solidFill>
                <a:cs typeface="2  Badr" panose="00000400000000000000" pitchFamily="2" charset="-78"/>
              </a:rPr>
              <a:t>2ـ مَنْ</a:t>
            </a:r>
            <a:endParaRPr lang="en-US" sz="3200" b="1" dirty="0">
              <a:solidFill>
                <a:srgbClr val="0070C0"/>
              </a:solidFill>
              <a:cs typeface="2  Badr" panose="00000400000000000000" pitchFamily="2" charset="-78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8267813" y="1966093"/>
            <a:ext cx="274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5559507" y="1681817"/>
            <a:ext cx="2754498" cy="416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2  Mitra_1 (MRT)" panose="00000700000000000000" pitchFamily="2" charset="-78"/>
              </a:rPr>
              <a:t>چه کسی ؟ چه کسانی ؟</a:t>
            </a:r>
            <a:endParaRPr lang="en-US" sz="2400" b="1" dirty="0">
              <a:solidFill>
                <a:schemeClr val="tx1"/>
              </a:solidFill>
              <a:cs typeface="2  Mitra_1 (MRT)" panose="00000700000000000000" pitchFamily="2" charset="-78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798159" y="1769536"/>
            <a:ext cx="4142895" cy="3518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برای پرسش درباره « </a:t>
            </a:r>
            <a:r>
              <a:rPr lang="fa-IR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انسان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 » به کار می رود.</a:t>
            </a:r>
            <a:endParaRPr lang="en-US" b="1" dirty="0">
              <a:solidFill>
                <a:schemeClr val="accent3">
                  <a:lumMod val="75000"/>
                </a:schemeClr>
              </a:solidFill>
              <a:cs typeface="2  Lotus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52008" y="3805882"/>
            <a:ext cx="167528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70C0"/>
                </a:solidFill>
                <a:cs typeface="2  Badr" panose="00000400000000000000" pitchFamily="2" charset="-78"/>
              </a:rPr>
              <a:t>5ـ ما ـ ماذا</a:t>
            </a:r>
            <a:endParaRPr lang="en-US" sz="3200" b="1" dirty="0">
              <a:solidFill>
                <a:srgbClr val="0070C0"/>
              </a:solidFill>
              <a:cs typeface="2  Badr" panose="00000400000000000000" pitchFamily="2" charset="-78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8130653" y="3412847"/>
            <a:ext cx="274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4069563" y="3831185"/>
            <a:ext cx="3579857" cy="416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2  Mitra_1 (MRT)" panose="00000700000000000000" pitchFamily="2" charset="-78"/>
              </a:rPr>
              <a:t>چه؟ چه چیزی ؟ چه چیزهایی؟</a:t>
            </a:r>
            <a:endParaRPr lang="en-US" sz="2400" b="1" dirty="0">
              <a:solidFill>
                <a:schemeClr val="tx1"/>
              </a:solidFill>
              <a:cs typeface="2  Mitra_1 (MRT)" panose="00000700000000000000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30088" y="2490258"/>
            <a:ext cx="4142895" cy="3518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برای سؤال از « </a:t>
            </a:r>
            <a:r>
              <a:rPr lang="fa-IR" b="1" dirty="0">
                <a:solidFill>
                  <a:srgbClr val="FF0000"/>
                </a:solidFill>
                <a:cs typeface="2  Lotus" panose="00000400000000000000" pitchFamily="2" charset="-78"/>
              </a:rPr>
              <a:t>صاحب یا مالک </a:t>
            </a:r>
            <a:r>
              <a:rPr lang="fa-IR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اشیاء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 » به کار می رود.</a:t>
            </a:r>
            <a:endParaRPr lang="en-US" b="1" dirty="0">
              <a:solidFill>
                <a:schemeClr val="accent3">
                  <a:lumMod val="75000"/>
                </a:schemeClr>
              </a:solidFill>
              <a:cs typeface="2  Lotus" panose="00000400000000000000" pitchFamily="2" charset="-78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7659874" y="4105421"/>
            <a:ext cx="274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7135946" y="3152079"/>
            <a:ext cx="977978" cy="3961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2  Mitra_1 (MRT)" panose="00000700000000000000" pitchFamily="2" charset="-78"/>
              </a:rPr>
              <a:t>کُجا ؟</a:t>
            </a:r>
            <a:endParaRPr lang="en-US" sz="2400" b="1" dirty="0">
              <a:solidFill>
                <a:schemeClr val="tx1"/>
              </a:solidFill>
              <a:cs typeface="2  Mitra_1 (MRT)" panose="00000700000000000000" pitchFamily="2" charset="-78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799268" y="3219892"/>
            <a:ext cx="3544656" cy="3518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برای پرسش از « </a:t>
            </a:r>
            <a:r>
              <a:rPr lang="fa-IR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مکان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 » به کار می رود.</a:t>
            </a:r>
            <a:endParaRPr lang="en-US" b="1" dirty="0">
              <a:solidFill>
                <a:schemeClr val="accent3">
                  <a:lumMod val="75000"/>
                </a:schemeClr>
              </a:solidFill>
              <a:cs typeface="2  Lotus" panose="000004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38597" y="4606189"/>
            <a:ext cx="11962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70C0"/>
                </a:solidFill>
                <a:cs typeface="2  Badr" panose="00000400000000000000" pitchFamily="2" charset="-78"/>
              </a:rPr>
              <a:t>6ـ لِماذا</a:t>
            </a:r>
            <a:endParaRPr lang="en-US" sz="3200" b="1" dirty="0">
              <a:solidFill>
                <a:srgbClr val="0070C0"/>
              </a:solidFill>
              <a:cs typeface="2  Badr" panose="000004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14004" y="2305605"/>
            <a:ext cx="11842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70C0"/>
                </a:solidFill>
                <a:cs typeface="2  Badr" panose="00000400000000000000" pitchFamily="2" charset="-78"/>
              </a:rPr>
              <a:t>3ـ لِمَنْ</a:t>
            </a:r>
            <a:endParaRPr lang="en-US" sz="3200" b="1" dirty="0">
              <a:solidFill>
                <a:srgbClr val="0070C0"/>
              </a:solidFill>
              <a:cs typeface="2  Badr" panose="00000400000000000000" pitchFamily="2" charset="-78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8201437" y="2663925"/>
            <a:ext cx="274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4636394" y="2369515"/>
            <a:ext cx="3592303" cy="416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2  Mitra_1 (MRT)" panose="00000700000000000000" pitchFamily="2" charset="-78"/>
              </a:rPr>
              <a:t>برای چه کسی ؟ مال چه کسی ؟</a:t>
            </a:r>
            <a:endParaRPr lang="en-US" sz="2400" b="1" dirty="0">
              <a:solidFill>
                <a:schemeClr val="tx1"/>
              </a:solidFill>
              <a:cs typeface="2  Mitra_1 (MRT)" panose="00000700000000000000" pitchFamily="2" charset="-78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559209" y="4679076"/>
            <a:ext cx="5840053" cy="4950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برای پرسش از « </a:t>
            </a:r>
            <a:r>
              <a:rPr lang="fa-IR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علت حوادث و اتفاقات و کارها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 » به کار می رود.</a:t>
            </a:r>
            <a:endParaRPr lang="en-US" b="1" dirty="0">
              <a:solidFill>
                <a:schemeClr val="accent3">
                  <a:lumMod val="75000"/>
                </a:schemeClr>
              </a:solidFill>
              <a:cs typeface="2  Lotus" panose="00000400000000000000" pitchFamily="2" charset="-78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921129" y="3934197"/>
            <a:ext cx="3455594" cy="3518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برای سؤال از «</a:t>
            </a:r>
            <a:r>
              <a:rPr lang="fa-IR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اشیاء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 » به کار می رود.</a:t>
            </a:r>
            <a:endParaRPr lang="en-US" b="1" dirty="0">
              <a:solidFill>
                <a:schemeClr val="accent3">
                  <a:lumMod val="75000"/>
                </a:schemeClr>
              </a:solidFill>
              <a:cs typeface="2  Lotus" panose="00000400000000000000" pitchFamily="2" charset="-78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8117273" y="4898576"/>
            <a:ext cx="274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6258217" y="4630934"/>
            <a:ext cx="1859056" cy="416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2  Mitra_1 (MRT)" panose="00000700000000000000" pitchFamily="2" charset="-78"/>
              </a:rPr>
              <a:t>چرا؟ برای چه؟</a:t>
            </a:r>
            <a:endParaRPr lang="en-US" sz="2400" b="1" dirty="0">
              <a:solidFill>
                <a:schemeClr val="tx1"/>
              </a:solidFill>
              <a:cs typeface="2  Mitra_1 (MRT)" panose="00000700000000000000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27973" y="5262789"/>
            <a:ext cx="11962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70C0"/>
                </a:solidFill>
                <a:cs typeface="2  Badr" panose="00000400000000000000" pitchFamily="2" charset="-78"/>
              </a:rPr>
              <a:t>7ـ کَمْ </a:t>
            </a:r>
            <a:endParaRPr lang="en-US" sz="3200" b="1" dirty="0">
              <a:solidFill>
                <a:srgbClr val="0070C0"/>
              </a:solidFill>
              <a:cs typeface="2  Badr" panose="00000400000000000000" pitchFamily="2" charset="-78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8281351" y="5556899"/>
            <a:ext cx="274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6461693" y="5290105"/>
            <a:ext cx="1859056" cy="416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2  Mitra_1 (MRT)" panose="00000700000000000000" pitchFamily="2" charset="-78"/>
              </a:rPr>
              <a:t>چند؟ چه تعداد ؟</a:t>
            </a:r>
            <a:endParaRPr lang="en-US" sz="2400" b="1" dirty="0">
              <a:solidFill>
                <a:schemeClr val="tx1"/>
              </a:solidFill>
              <a:cs typeface="2  Mitra_1 (MRT)" panose="00000700000000000000" pitchFamily="2" charset="-78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534957" y="5326179"/>
            <a:ext cx="3939533" cy="3826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برای سؤال از « </a:t>
            </a:r>
            <a:r>
              <a:rPr lang="fa-IR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تعداد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» به کار می رود.</a:t>
            </a:r>
            <a:endParaRPr lang="en-US" b="1" dirty="0">
              <a:solidFill>
                <a:schemeClr val="accent3">
                  <a:lumMod val="75000"/>
                </a:schemeClr>
              </a:solidFill>
              <a:cs typeface="2  Lotus" panose="00000400000000000000" pitchFamily="2" charset="-78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249506" y="5800757"/>
            <a:ext cx="1196264" cy="691218"/>
            <a:chOff x="8314004" y="5752801"/>
            <a:chExt cx="1196264" cy="691218"/>
          </a:xfrm>
        </p:grpSpPr>
        <p:sp>
          <p:nvSpPr>
            <p:cNvPr id="45" name="TextBox 44"/>
            <p:cNvSpPr txBox="1"/>
            <p:nvPr/>
          </p:nvSpPr>
          <p:spPr>
            <a:xfrm>
              <a:off x="8314004" y="5859244"/>
              <a:ext cx="119626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3200" b="1" dirty="0" smtClean="0">
                  <a:solidFill>
                    <a:srgbClr val="0070C0"/>
                  </a:solidFill>
                  <a:cs typeface="2  Badr" panose="00000400000000000000" pitchFamily="2" charset="-78"/>
                </a:rPr>
                <a:t>8ـ أیُّ</a:t>
              </a:r>
              <a:endParaRPr lang="en-US" sz="3200" b="1" dirty="0">
                <a:solidFill>
                  <a:srgbClr val="0070C0"/>
                </a:solidFill>
                <a:cs typeface="2  Badr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804397" y="5752801"/>
              <a:ext cx="2530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3200" b="1" dirty="0" smtClean="0">
                  <a:solidFill>
                    <a:srgbClr val="0070C0"/>
                  </a:solidFill>
                  <a:cs typeface="2  Badr" panose="00000400000000000000" pitchFamily="2" charset="-78"/>
                </a:rPr>
                <a:t>َ</a:t>
              </a:r>
              <a:endParaRPr lang="en-US" sz="3200" b="1" dirty="0">
                <a:solidFill>
                  <a:srgbClr val="0070C0"/>
                </a:solidFill>
                <a:cs typeface="2  Badr" panose="00000400000000000000" pitchFamily="2" charset="-78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327233" y="2549766"/>
            <a:ext cx="1207628" cy="1115668"/>
            <a:chOff x="8327233" y="2549766"/>
            <a:chExt cx="1207628" cy="1115668"/>
          </a:xfrm>
        </p:grpSpPr>
        <p:sp>
          <p:nvSpPr>
            <p:cNvPr id="29" name="TextBox 28"/>
            <p:cNvSpPr txBox="1"/>
            <p:nvPr/>
          </p:nvSpPr>
          <p:spPr>
            <a:xfrm>
              <a:off x="8327233" y="3080659"/>
              <a:ext cx="119626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3200" b="1" dirty="0" smtClean="0">
                  <a:solidFill>
                    <a:srgbClr val="0070C0"/>
                  </a:solidFill>
                  <a:cs typeface="2  Badr" panose="00000400000000000000" pitchFamily="2" charset="-78"/>
                </a:rPr>
                <a:t>4ـ أیْنَ</a:t>
              </a:r>
              <a:endParaRPr lang="en-US" sz="3200" b="1" dirty="0">
                <a:solidFill>
                  <a:srgbClr val="0070C0"/>
                </a:solidFill>
                <a:cs typeface="2  Badr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flipH="1" flipV="1">
              <a:off x="8480644" y="2549766"/>
              <a:ext cx="105421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3200" b="1" dirty="0" smtClean="0">
                  <a:solidFill>
                    <a:srgbClr val="0070C0"/>
                  </a:solidFill>
                  <a:cs typeface="2  Badr" panose="00000400000000000000" pitchFamily="2" charset="-78"/>
                </a:rPr>
                <a:t>َ</a:t>
              </a:r>
              <a:endParaRPr lang="en-US" sz="3200" b="1" dirty="0">
                <a:solidFill>
                  <a:srgbClr val="0070C0"/>
                </a:solidFill>
                <a:cs typeface="2  Badr" panose="00000400000000000000" pitchFamily="2" charset="-78"/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flipH="1">
            <a:off x="8237474" y="6239002"/>
            <a:ext cx="274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/>
          <p:cNvSpPr txBox="1">
            <a:spLocks/>
          </p:cNvSpPr>
          <p:nvPr/>
        </p:nvSpPr>
        <p:spPr>
          <a:xfrm>
            <a:off x="7301112" y="6030867"/>
            <a:ext cx="982500" cy="416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2  Mitra_1 (MRT)" panose="00000700000000000000" pitchFamily="2" charset="-78"/>
              </a:rPr>
              <a:t>کدام ؟</a:t>
            </a:r>
            <a:endParaRPr lang="en-US" sz="2400" b="1" dirty="0">
              <a:solidFill>
                <a:schemeClr val="tx1"/>
              </a:solidFill>
              <a:cs typeface="2  Mitra_1 (MRT)" panose="00000700000000000000" pitchFamily="2" charset="-78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493199" y="6115106"/>
            <a:ext cx="3862901" cy="367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برای « </a:t>
            </a:r>
            <a:r>
              <a:rPr lang="fa-IR" sz="4200" b="1" dirty="0">
                <a:solidFill>
                  <a:srgbClr val="FF0000"/>
                </a:solidFill>
                <a:cs typeface="2  Lotus" panose="00000400000000000000" pitchFamily="2" charset="-78"/>
              </a:rPr>
              <a:t>شناخت افراد یا اشیاء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» به کار می رود.</a:t>
            </a:r>
            <a:endParaRPr lang="en-US" b="1" dirty="0">
              <a:solidFill>
                <a:schemeClr val="accent3">
                  <a:lumMod val="75000"/>
                </a:schemeClr>
              </a:solidFill>
              <a:cs typeface="2  Lotus" panose="00000400000000000000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7229" y="1570737"/>
            <a:ext cx="13730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_MRT_Khodkar" panose="00000700000000000000" pitchFamily="2" charset="-78"/>
              </a:rPr>
              <a:t>فقط انسان</a:t>
            </a:r>
            <a:endParaRPr lang="en-US" sz="3200" b="1" dirty="0">
              <a:solidFill>
                <a:srgbClr val="FF0000"/>
              </a:solidFill>
              <a:cs typeface="_MRT_Khodka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02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/>
      <p:bldP spid="12" grpId="0"/>
      <p:bldP spid="13" grpId="0"/>
      <p:bldP spid="18" grpId="0"/>
      <p:bldP spid="20" grpId="0"/>
      <p:bldP spid="23" grpId="0"/>
      <p:bldP spid="24" grpId="0"/>
      <p:bldP spid="25" grpId="0"/>
      <p:bldP spid="27" grpId="0"/>
      <p:bldP spid="28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40" grpId="0"/>
      <p:bldP spid="41" grpId="0"/>
      <p:bldP spid="43" grpId="0"/>
      <p:bldP spid="44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8"/>
          <p:cNvSpPr txBox="1"/>
          <p:nvPr/>
        </p:nvSpPr>
        <p:spPr>
          <a:xfrm>
            <a:off x="2533122" y="366042"/>
            <a:ext cx="7563634" cy="26523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فــعــل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8261797" y="366042"/>
            <a:ext cx="1210614" cy="20734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5923920" y="256933"/>
            <a:ext cx="1443440" cy="24472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97802" y="427467"/>
            <a:ext cx="1313787" cy="21061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234152" y="2202287"/>
            <a:ext cx="553792" cy="5924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8"/>
          <p:cNvSpPr txBox="1"/>
          <p:nvPr/>
        </p:nvSpPr>
        <p:spPr>
          <a:xfrm>
            <a:off x="8306872" y="2794715"/>
            <a:ext cx="3232316" cy="14506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فاء الفعل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555348" y="2202287"/>
            <a:ext cx="0" cy="5924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8"/>
          <p:cNvSpPr txBox="1"/>
          <p:nvPr/>
        </p:nvSpPr>
        <p:spPr>
          <a:xfrm>
            <a:off x="4711589" y="2807593"/>
            <a:ext cx="3232316" cy="14506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عین الفعل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794715" y="2117568"/>
            <a:ext cx="721218" cy="4160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18"/>
          <p:cNvSpPr txBox="1"/>
          <p:nvPr/>
        </p:nvSpPr>
        <p:spPr>
          <a:xfrm>
            <a:off x="150460" y="2498501"/>
            <a:ext cx="3232316" cy="14506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لام الفعل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6" name="Text Box 118"/>
          <p:cNvSpPr txBox="1"/>
          <p:nvPr/>
        </p:nvSpPr>
        <p:spPr>
          <a:xfrm>
            <a:off x="9144000" y="4588237"/>
            <a:ext cx="2897466" cy="11557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B Titr" panose="00000700000000000000" pitchFamily="2" charset="-78"/>
              </a:rPr>
              <a:t>کَـتَـبَ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7" name="Text Box 118"/>
          <p:cNvSpPr txBox="1"/>
          <p:nvPr/>
        </p:nvSpPr>
        <p:spPr>
          <a:xfrm>
            <a:off x="6246534" y="4600500"/>
            <a:ext cx="2897466" cy="11557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خَـرَجَ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8" name="Text Box 118"/>
          <p:cNvSpPr txBox="1"/>
          <p:nvPr/>
        </p:nvSpPr>
        <p:spPr>
          <a:xfrm>
            <a:off x="3349068" y="4625025"/>
            <a:ext cx="2897466" cy="11557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سَـمِـعَ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9" name="Text Box 118"/>
          <p:cNvSpPr txBox="1"/>
          <p:nvPr/>
        </p:nvSpPr>
        <p:spPr>
          <a:xfrm>
            <a:off x="150460" y="4637904"/>
            <a:ext cx="2897466" cy="11557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عَـرَفَ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21" name="Sun 20"/>
          <p:cNvSpPr/>
          <p:nvPr/>
        </p:nvSpPr>
        <p:spPr>
          <a:xfrm>
            <a:off x="4649277" y="2558191"/>
            <a:ext cx="515153" cy="623701"/>
          </a:xfrm>
          <a:prstGeom prst="su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4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  <p:bldP spid="6" grpId="0" animBg="1"/>
      <p:bldP spid="9" grpId="0"/>
      <p:bldP spid="12" grpId="0"/>
      <p:bldP spid="15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99265" y="2962124"/>
            <a:ext cx="6218000" cy="1719971"/>
            <a:chOff x="5699265" y="2962124"/>
            <a:chExt cx="6218000" cy="1719971"/>
          </a:xfrm>
        </p:grpSpPr>
        <p:sp>
          <p:nvSpPr>
            <p:cNvPr id="224" name="Text Box 118"/>
            <p:cNvSpPr txBox="1"/>
            <p:nvPr/>
          </p:nvSpPr>
          <p:spPr>
            <a:xfrm>
              <a:off x="8545133" y="3263200"/>
              <a:ext cx="3275147" cy="92155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اول </a:t>
              </a: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شخص </a:t>
              </a:r>
              <a:r>
                <a:rPr kumimoji="0" lang="fa-IR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مفرد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Text Box 118"/>
            <p:cNvSpPr txBox="1"/>
            <p:nvPr/>
          </p:nvSpPr>
          <p:spPr>
            <a:xfrm>
              <a:off x="8393829" y="4051830"/>
              <a:ext cx="3523436" cy="63026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مشترک </a:t>
              </a:r>
              <a:r>
                <a:rPr kumimoji="0" lang="fa-I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EntezareZohoor B3" panose="00000700000000000000" pitchFamily="2" charset="-78"/>
                </a:rPr>
                <a:t>بین مذکر و مونث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6" name="Straight Arrow Connector 225"/>
            <p:cNvCxnSpPr/>
            <p:nvPr/>
          </p:nvCxnSpPr>
          <p:spPr>
            <a:xfrm flipH="1" flipV="1">
              <a:off x="8007688" y="3754695"/>
              <a:ext cx="720080" cy="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 Box 86"/>
            <p:cNvSpPr txBox="1"/>
            <p:nvPr/>
          </p:nvSpPr>
          <p:spPr>
            <a:xfrm>
              <a:off x="5699265" y="3295650"/>
              <a:ext cx="2409634" cy="110544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اَنا</a:t>
              </a: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 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ذَهَـبْـ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ت</a:t>
              </a:r>
              <a:r>
                <a:rPr kumimoji="0" lang="fa-I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7638609" y="2962124"/>
              <a:ext cx="1458237" cy="1426251"/>
              <a:chOff x="14917" y="115693"/>
              <a:chExt cx="301853" cy="322786"/>
            </a:xfrm>
          </p:grpSpPr>
          <p:sp>
            <p:nvSpPr>
              <p:cNvPr id="229" name="Oval 228"/>
              <p:cNvSpPr/>
              <p:nvPr/>
            </p:nvSpPr>
            <p:spPr>
              <a:xfrm>
                <a:off x="90209" y="115693"/>
                <a:ext cx="145163" cy="1489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Text Box 28"/>
              <p:cNvSpPr txBox="1"/>
              <p:nvPr/>
            </p:nvSpPr>
            <p:spPr>
              <a:xfrm>
                <a:off x="14917" y="126747"/>
                <a:ext cx="301853" cy="311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Titr" panose="00000700000000000000" pitchFamily="2" charset="-78"/>
                  </a:rPr>
                  <a:t>13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Titr" panose="00000700000000000000" pitchFamily="2" charset="-78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873552" y="1033348"/>
            <a:ext cx="3540052" cy="701464"/>
            <a:chOff x="7847795" y="327909"/>
            <a:chExt cx="3540052" cy="701464"/>
          </a:xfrm>
        </p:grpSpPr>
        <p:grpSp>
          <p:nvGrpSpPr>
            <p:cNvPr id="329" name="Group 328"/>
            <p:cNvGrpSpPr/>
            <p:nvPr/>
          </p:nvGrpSpPr>
          <p:grpSpPr>
            <a:xfrm>
              <a:off x="9374416" y="455888"/>
              <a:ext cx="2013431" cy="573485"/>
              <a:chOff x="8906224" y="941693"/>
              <a:chExt cx="2013431" cy="573485"/>
            </a:xfrm>
          </p:grpSpPr>
          <p:sp>
            <p:nvSpPr>
              <p:cNvPr id="222" name="Rounded Rectangle 221"/>
              <p:cNvSpPr/>
              <p:nvPr/>
            </p:nvSpPr>
            <p:spPr>
              <a:xfrm>
                <a:off x="8936829" y="941693"/>
                <a:ext cx="1918390" cy="57348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Text Box 1"/>
              <p:cNvSpPr txBox="1"/>
              <p:nvPr/>
            </p:nvSpPr>
            <p:spPr>
              <a:xfrm>
                <a:off x="8906224" y="958330"/>
                <a:ext cx="2013431" cy="5489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76107" tIns="88053" rIns="176107" bIns="8805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541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rPr>
                  <a:t>صرف </a:t>
                </a:r>
                <a:r>
                  <a:rPr kumimoji="0" lang="fa-I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rPr>
                  <a:t>فعل ماضی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2  Bardiya" panose="00000400000000000000" pitchFamily="2" charset="-78"/>
                </a:endParaRPr>
              </a:p>
            </p:txBody>
          </p:sp>
        </p:grpSp>
        <p:sp>
          <p:nvSpPr>
            <p:cNvPr id="326" name="Text Box 80"/>
            <p:cNvSpPr txBox="1"/>
            <p:nvPr/>
          </p:nvSpPr>
          <p:spPr>
            <a:xfrm>
              <a:off x="7847795" y="327909"/>
              <a:ext cx="1494698" cy="66404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B Sahar" panose="00000400000000000000" pitchFamily="2" charset="-78"/>
                </a:rPr>
                <a:t>جدید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B Sahar" panose="00000400000000000000" pitchFamily="2" charset="-78"/>
              </a:endParaRPr>
            </a:p>
          </p:txBody>
        </p:sp>
      </p:grpSp>
      <p:cxnSp>
        <p:nvCxnSpPr>
          <p:cNvPr id="123" name="Straight Arrow Connector 122"/>
          <p:cNvCxnSpPr/>
          <p:nvPr/>
        </p:nvCxnSpPr>
        <p:spPr>
          <a:xfrm flipH="1" flipV="1">
            <a:off x="5052133" y="3822615"/>
            <a:ext cx="882787" cy="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481037" y="1177964"/>
            <a:ext cx="3274882" cy="705859"/>
            <a:chOff x="1715716" y="341310"/>
            <a:chExt cx="3274882" cy="705859"/>
          </a:xfrm>
        </p:grpSpPr>
        <p:grpSp>
          <p:nvGrpSpPr>
            <p:cNvPr id="30" name="Group 29"/>
            <p:cNvGrpSpPr/>
            <p:nvPr/>
          </p:nvGrpSpPr>
          <p:grpSpPr>
            <a:xfrm>
              <a:off x="2977167" y="473684"/>
              <a:ext cx="2013431" cy="573485"/>
              <a:chOff x="8906224" y="941693"/>
              <a:chExt cx="2013431" cy="573485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8936829" y="941693"/>
                <a:ext cx="1918390" cy="57348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Text Box 1"/>
              <p:cNvSpPr txBox="1"/>
              <p:nvPr/>
            </p:nvSpPr>
            <p:spPr>
              <a:xfrm>
                <a:off x="8906224" y="958330"/>
                <a:ext cx="2013431" cy="5489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76107" tIns="88053" rIns="176107" bIns="8805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541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rPr>
                  <a:t>صرف </a:t>
                </a:r>
                <a:r>
                  <a:rPr kumimoji="0" lang="fa-I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rPr>
                  <a:t>فعل </a:t>
                </a:r>
                <a:r>
                  <a:rPr kumimoji="0" lang="fa-I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rPr>
                  <a:t>مضارع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2  Bardiya" panose="00000400000000000000" pitchFamily="2" charset="-78"/>
                </a:endParaRPr>
              </a:p>
            </p:txBody>
          </p:sp>
        </p:grpSp>
        <p:sp>
          <p:nvSpPr>
            <p:cNvPr id="33" name="Text Box 80"/>
            <p:cNvSpPr txBox="1"/>
            <p:nvPr/>
          </p:nvSpPr>
          <p:spPr>
            <a:xfrm>
              <a:off x="1715716" y="341310"/>
              <a:ext cx="1494698" cy="66404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B Sahar" panose="00000400000000000000" pitchFamily="2" charset="-78"/>
                </a:rPr>
                <a:t>جدید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B Sahar" panose="00000400000000000000" pitchFamily="2" charset="-7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58318" y="2917291"/>
            <a:ext cx="3352298" cy="1613376"/>
            <a:chOff x="4129505" y="95569"/>
            <a:chExt cx="3352298" cy="1613376"/>
          </a:xfrm>
        </p:grpSpPr>
        <p:grpSp>
          <p:nvGrpSpPr>
            <p:cNvPr id="37" name="Group 36"/>
            <p:cNvGrpSpPr/>
            <p:nvPr/>
          </p:nvGrpSpPr>
          <p:grpSpPr>
            <a:xfrm>
              <a:off x="4129505" y="95569"/>
              <a:ext cx="3352298" cy="1585517"/>
              <a:chOff x="7617879" y="1708082"/>
              <a:chExt cx="1542768" cy="765876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7617879" y="1708082"/>
                <a:ext cx="1542768" cy="765876"/>
                <a:chOff x="7617879" y="1708082"/>
                <a:chExt cx="1542768" cy="765876"/>
              </a:xfrm>
            </p:grpSpPr>
            <p:sp>
              <p:nvSpPr>
                <p:cNvPr id="42" name="Text Box 86"/>
                <p:cNvSpPr txBox="1"/>
                <p:nvPr/>
              </p:nvSpPr>
              <p:spPr>
                <a:xfrm>
                  <a:off x="7617879" y="1780538"/>
                  <a:ext cx="1542768" cy="69342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اَنا</a:t>
                  </a: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 </a:t>
                  </a: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أ</a:t>
                  </a: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ذهــب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Text Box 86"/>
                <p:cNvSpPr txBox="1"/>
                <p:nvPr/>
              </p:nvSpPr>
              <p:spPr>
                <a:xfrm>
                  <a:off x="8443814" y="1708082"/>
                  <a:ext cx="229609" cy="27236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" name="Text Box 86"/>
              <p:cNvSpPr txBox="1"/>
              <p:nvPr/>
            </p:nvSpPr>
            <p:spPr>
              <a:xfrm>
                <a:off x="8020619" y="1793995"/>
                <a:ext cx="405353" cy="3511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9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ََ</a:t>
                </a:r>
                <a:endPara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129505" y="508616"/>
              <a:ext cx="11848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41727" y="334792"/>
              <a:ext cx="11848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31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6"/>
          <p:cNvSpPr txBox="1"/>
          <p:nvPr/>
        </p:nvSpPr>
        <p:spPr>
          <a:xfrm>
            <a:off x="9845118" y="2082130"/>
            <a:ext cx="2102026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جَـعَـلَ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86"/>
          <p:cNvSpPr txBox="1"/>
          <p:nvPr/>
        </p:nvSpPr>
        <p:spPr>
          <a:xfrm>
            <a:off x="5245272" y="2058946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جـعـل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86"/>
          <p:cNvSpPr txBox="1"/>
          <p:nvPr/>
        </p:nvSpPr>
        <p:spPr>
          <a:xfrm>
            <a:off x="5820798" y="1973397"/>
            <a:ext cx="880796" cy="7270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ََ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86"/>
          <p:cNvSpPr txBox="1"/>
          <p:nvPr/>
        </p:nvSpPr>
        <p:spPr>
          <a:xfrm>
            <a:off x="7465225" y="2118497"/>
            <a:ext cx="1260601" cy="115745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اَنا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53978" y="1874218"/>
            <a:ext cx="774946" cy="1212021"/>
            <a:chOff x="6862623" y="2415038"/>
            <a:chExt cx="774946" cy="1212021"/>
          </a:xfrm>
        </p:grpSpPr>
        <p:sp>
          <p:nvSpPr>
            <p:cNvPr id="26" name="Text Box 86"/>
            <p:cNvSpPr txBox="1"/>
            <p:nvPr/>
          </p:nvSpPr>
          <p:spPr>
            <a:xfrm>
              <a:off x="6937666" y="2415038"/>
              <a:ext cx="498920" cy="56385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ََ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 Box 86"/>
            <p:cNvSpPr txBox="1"/>
            <p:nvPr/>
          </p:nvSpPr>
          <p:spPr>
            <a:xfrm>
              <a:off x="6862623" y="2642102"/>
              <a:ext cx="774946" cy="98495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أ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812050" y="2144727"/>
            <a:ext cx="1231604" cy="1118809"/>
            <a:chOff x="8980342" y="4156231"/>
            <a:chExt cx="1231604" cy="1118809"/>
          </a:xfrm>
        </p:grpSpPr>
        <p:sp>
          <p:nvSpPr>
            <p:cNvPr id="31" name="Text Box 86"/>
            <p:cNvSpPr txBox="1"/>
            <p:nvPr/>
          </p:nvSpPr>
          <p:spPr>
            <a:xfrm>
              <a:off x="8980342" y="4187312"/>
              <a:ext cx="1231604" cy="10877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ـــ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86"/>
            <p:cNvSpPr txBox="1"/>
            <p:nvPr/>
          </p:nvSpPr>
          <p:spPr>
            <a:xfrm>
              <a:off x="9311384" y="4156231"/>
              <a:ext cx="284760" cy="5508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ََ</a:t>
              </a:r>
              <a:endPara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426195" y="2188789"/>
            <a:ext cx="801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ْ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25068" y="2192579"/>
            <a:ext cx="776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ُ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86"/>
          <p:cNvSpPr txBox="1"/>
          <p:nvPr/>
        </p:nvSpPr>
        <p:spPr>
          <a:xfrm>
            <a:off x="9605901" y="3687906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ضَـرَبَ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507688" y="5202321"/>
            <a:ext cx="1367084" cy="1731560"/>
            <a:chOff x="8281219" y="4385860"/>
            <a:chExt cx="1367084" cy="1731560"/>
          </a:xfrm>
        </p:grpSpPr>
        <p:sp>
          <p:nvSpPr>
            <p:cNvPr id="43" name="Text Box 86"/>
            <p:cNvSpPr txBox="1"/>
            <p:nvPr/>
          </p:nvSpPr>
          <p:spPr>
            <a:xfrm>
              <a:off x="8416699" y="4385860"/>
              <a:ext cx="1231604" cy="10877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ـــ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81219" y="4547760"/>
              <a:ext cx="11848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774076" y="3670664"/>
            <a:ext cx="1231604" cy="1175688"/>
            <a:chOff x="9059572" y="3531417"/>
            <a:chExt cx="1231604" cy="1175688"/>
          </a:xfrm>
        </p:grpSpPr>
        <p:sp>
          <p:nvSpPr>
            <p:cNvPr id="48" name="Text Box 86"/>
            <p:cNvSpPr txBox="1"/>
            <p:nvPr/>
          </p:nvSpPr>
          <p:spPr>
            <a:xfrm>
              <a:off x="9059572" y="3531417"/>
              <a:ext cx="1231604" cy="10877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ـــ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Box 86"/>
            <p:cNvSpPr txBox="1"/>
            <p:nvPr/>
          </p:nvSpPr>
          <p:spPr>
            <a:xfrm>
              <a:off x="9311384" y="4156231"/>
              <a:ext cx="284760" cy="5508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ََ</a:t>
              </a:r>
              <a:endPara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Text Box 86"/>
          <p:cNvSpPr txBox="1"/>
          <p:nvPr/>
        </p:nvSpPr>
        <p:spPr>
          <a:xfrm>
            <a:off x="7411815" y="3550291"/>
            <a:ext cx="1260601" cy="115745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اَنا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979802" y="3444951"/>
            <a:ext cx="774946" cy="1212628"/>
            <a:chOff x="6862623" y="2414431"/>
            <a:chExt cx="774946" cy="1212628"/>
          </a:xfrm>
        </p:grpSpPr>
        <p:sp>
          <p:nvSpPr>
            <p:cNvPr id="52" name="Text Box 86"/>
            <p:cNvSpPr txBox="1"/>
            <p:nvPr/>
          </p:nvSpPr>
          <p:spPr>
            <a:xfrm>
              <a:off x="6940019" y="2414431"/>
              <a:ext cx="498920" cy="56385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ََ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 Box 86"/>
            <p:cNvSpPr txBox="1"/>
            <p:nvPr/>
          </p:nvSpPr>
          <p:spPr>
            <a:xfrm>
              <a:off x="6862623" y="2642102"/>
              <a:ext cx="774946" cy="98495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أ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 Box 86"/>
          <p:cNvSpPr txBox="1"/>
          <p:nvPr/>
        </p:nvSpPr>
        <p:spPr>
          <a:xfrm>
            <a:off x="5059026" y="3610171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ضـرب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07463" y="3670664"/>
            <a:ext cx="801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ْ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91219" y="3787634"/>
            <a:ext cx="776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ُ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86"/>
          <p:cNvSpPr txBox="1"/>
          <p:nvPr/>
        </p:nvSpPr>
        <p:spPr>
          <a:xfrm>
            <a:off x="5944896" y="4388413"/>
            <a:ext cx="284760" cy="5508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ََ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Box 86"/>
          <p:cNvSpPr txBox="1"/>
          <p:nvPr/>
        </p:nvSpPr>
        <p:spPr>
          <a:xfrm>
            <a:off x="9614005" y="5165520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کَـتَـبَ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86"/>
          <p:cNvSpPr txBox="1"/>
          <p:nvPr/>
        </p:nvSpPr>
        <p:spPr>
          <a:xfrm>
            <a:off x="7421315" y="5137461"/>
            <a:ext cx="1260601" cy="115745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اَنا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979802" y="4869543"/>
            <a:ext cx="774946" cy="1211602"/>
            <a:chOff x="6862623" y="2415457"/>
            <a:chExt cx="774946" cy="1211602"/>
          </a:xfrm>
        </p:grpSpPr>
        <p:sp>
          <p:nvSpPr>
            <p:cNvPr id="63" name="Text Box 86"/>
            <p:cNvSpPr txBox="1"/>
            <p:nvPr/>
          </p:nvSpPr>
          <p:spPr>
            <a:xfrm>
              <a:off x="6925270" y="2415457"/>
              <a:ext cx="498920" cy="56385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ََ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 Box 86"/>
            <p:cNvSpPr txBox="1"/>
            <p:nvPr/>
          </p:nvSpPr>
          <p:spPr>
            <a:xfrm>
              <a:off x="6862623" y="2642102"/>
              <a:ext cx="774946" cy="98495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أ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Text Box 86"/>
          <p:cNvSpPr txBox="1"/>
          <p:nvPr/>
        </p:nvSpPr>
        <p:spPr>
          <a:xfrm>
            <a:off x="5120545" y="5084863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کـتـب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90326" y="5147400"/>
            <a:ext cx="801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ْ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33405" y="5258660"/>
            <a:ext cx="776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ُ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659957" y="5180411"/>
            <a:ext cx="1184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ُ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995208" y="64434"/>
            <a:ext cx="9077263" cy="1613376"/>
            <a:chOff x="2995208" y="64434"/>
            <a:chExt cx="9077263" cy="1613376"/>
          </a:xfrm>
        </p:grpSpPr>
        <p:grpSp>
          <p:nvGrpSpPr>
            <p:cNvPr id="46" name="Group 45"/>
            <p:cNvGrpSpPr/>
            <p:nvPr/>
          </p:nvGrpSpPr>
          <p:grpSpPr>
            <a:xfrm>
              <a:off x="5141608" y="64434"/>
              <a:ext cx="6930863" cy="1613376"/>
              <a:chOff x="5057973" y="433631"/>
              <a:chExt cx="6930863" cy="1613376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8179337" y="611488"/>
                <a:ext cx="3809499" cy="1435519"/>
                <a:chOff x="8051800" y="575284"/>
                <a:chExt cx="3809499" cy="1435519"/>
              </a:xfrm>
            </p:grpSpPr>
            <p:sp>
              <p:nvSpPr>
                <p:cNvPr id="17" name="Text Box 86"/>
                <p:cNvSpPr txBox="1"/>
                <p:nvPr/>
              </p:nvSpPr>
              <p:spPr>
                <a:xfrm>
                  <a:off x="8051800" y="575284"/>
                  <a:ext cx="3809499" cy="143551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ذَهـَـبَ   </a:t>
                  </a:r>
                  <a:r>
                    <a:rPr kumimoji="0" lang="fa-IR" sz="5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ـــ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Text Box 86"/>
                <p:cNvSpPr txBox="1"/>
                <p:nvPr/>
              </p:nvSpPr>
              <p:spPr>
                <a:xfrm>
                  <a:off x="8147413" y="636204"/>
                  <a:ext cx="880796" cy="72701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3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1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5057973" y="433631"/>
                <a:ext cx="3352298" cy="1613376"/>
                <a:chOff x="4129505" y="95569"/>
                <a:chExt cx="3352298" cy="1613376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4129505" y="95569"/>
                  <a:ext cx="3352298" cy="1585517"/>
                  <a:chOff x="7617879" y="1708082"/>
                  <a:chExt cx="1542768" cy="765876"/>
                </a:xfrm>
              </p:grpSpPr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7617879" y="1708082"/>
                    <a:ext cx="1542768" cy="765876"/>
                    <a:chOff x="7617879" y="1708082"/>
                    <a:chExt cx="1542768" cy="765876"/>
                  </a:xfrm>
                </p:grpSpPr>
                <p:sp>
                  <p:nvSpPr>
                    <p:cNvPr id="6" name="Text Box 86"/>
                    <p:cNvSpPr txBox="1"/>
                    <p:nvPr/>
                  </p:nvSpPr>
                  <p:spPr>
                    <a:xfrm>
                      <a:off x="7617879" y="1780538"/>
                      <a:ext cx="1542768" cy="69342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32080" tIns="66040" rIns="132080" bIns="6604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7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اَنا</a:t>
                      </a:r>
                      <a:r>
                        <a:rPr kumimoji="0" lang="fa-IR" sz="7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 </a:t>
                      </a:r>
                      <a:r>
                        <a:rPr kumimoji="0" lang="fa-IR" sz="7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أ</a:t>
                      </a:r>
                      <a:r>
                        <a:rPr kumimoji="0" lang="fa-IR" sz="7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ذهــب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" name="Text Box 86"/>
                    <p:cNvSpPr txBox="1"/>
                    <p:nvPr/>
                  </p:nvSpPr>
                  <p:spPr>
                    <a:xfrm>
                      <a:off x="8443814" y="1708082"/>
                      <a:ext cx="229609" cy="272367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32080" tIns="66040" rIns="132080" bIns="6604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7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ََ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5" name="Text Box 86"/>
                  <p:cNvSpPr txBox="1"/>
                  <p:nvPr/>
                </p:nvSpPr>
                <p:spPr>
                  <a:xfrm>
                    <a:off x="8020619" y="1793995"/>
                    <a:ext cx="405353" cy="35117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9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ََ</a:t>
                    </a:r>
                    <a:endParaRPr kumimoji="0" lang="en-US" sz="9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4129505" y="508616"/>
                  <a:ext cx="118485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ُ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341727" y="334792"/>
                  <a:ext cx="118485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ْ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2995208" y="549878"/>
              <a:ext cx="19628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 Yekan" panose="00000400000000000000" pitchFamily="2" charset="-78"/>
                </a:rPr>
                <a:t>می روم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2771357" y="2378003"/>
            <a:ext cx="267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قرار می دهم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873420" y="3900784"/>
            <a:ext cx="267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می زنم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940042" y="5361298"/>
            <a:ext cx="267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می نویسم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822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4" grpId="0"/>
      <p:bldP spid="27" grpId="0"/>
      <p:bldP spid="39" grpId="0"/>
      <p:bldP spid="40" grpId="0"/>
      <p:bldP spid="41" grpId="0"/>
      <p:bldP spid="50" grpId="0"/>
      <p:bldP spid="54" grpId="0"/>
      <p:bldP spid="56" grpId="0"/>
      <p:bldP spid="57" grpId="0"/>
      <p:bldP spid="58" grpId="0"/>
      <p:bldP spid="60" grpId="0"/>
      <p:bldP spid="61" grpId="0"/>
      <p:bldP spid="65" grpId="0"/>
      <p:bldP spid="67" grpId="0"/>
      <p:bldP spid="68" grpId="0"/>
      <p:bldP spid="71" grpId="0"/>
      <p:bldP spid="74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 Box 120"/>
          <p:cNvSpPr txBox="1"/>
          <p:nvPr/>
        </p:nvSpPr>
        <p:spPr>
          <a:xfrm>
            <a:off x="8923741" y="4581222"/>
            <a:ext cx="3873043" cy="140975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rPr>
              <a:t>دوم شخص </a:t>
            </a:r>
            <a:endParaRPr kumimoji="0" lang="fa-IR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L4i_Nastaliq" panose="02020505000000020003" pitchFamily="18" charset="0"/>
              <a:ea typeface="Calibri" panose="020F0502020204030204" pitchFamily="34" charset="0"/>
              <a:cs typeface="EntezareZohoor B3" panose="000007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rPr>
              <a:t>مفرد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Text Box 120"/>
          <p:cNvSpPr txBox="1"/>
          <p:nvPr/>
        </p:nvSpPr>
        <p:spPr>
          <a:xfrm>
            <a:off x="7350136" y="3792592"/>
            <a:ext cx="2243037" cy="84184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_L4i_Nastaliq" panose="02020505000000020003" pitchFamily="18" charset="0"/>
                <a:ea typeface="Calibri" panose="020F0502020204030204" pitchFamily="34" charset="0"/>
                <a:cs typeface="EntezareZohoor B3" panose="00000700000000000000" pitchFamily="2" charset="-78"/>
              </a:rPr>
              <a:t>مذکر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Text Box 80"/>
          <p:cNvSpPr txBox="1"/>
          <p:nvPr/>
        </p:nvSpPr>
        <p:spPr>
          <a:xfrm>
            <a:off x="4440502" y="3792592"/>
            <a:ext cx="2553144" cy="109698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اَنْتَ</a:t>
            </a: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 </a:t>
            </a:r>
            <a:r>
              <a:rPr kumimoji="0" lang="fa-I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ذَهَـبْـ</a:t>
            </a:r>
            <a:r>
              <a:rPr kumimoji="0" lang="fa-IR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ت</a:t>
            </a:r>
            <a:r>
              <a:rPr kumimoji="0" lang="fa-I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َ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Right Brace 327"/>
          <p:cNvSpPr/>
          <p:nvPr/>
        </p:nvSpPr>
        <p:spPr>
          <a:xfrm>
            <a:off x="8892868" y="3876242"/>
            <a:ext cx="769791" cy="2298507"/>
          </a:xfrm>
          <a:prstGeom prst="rightBrace">
            <a:avLst>
              <a:gd name="adj1" fmla="val 47715"/>
              <a:gd name="adj2" fmla="val 49686"/>
            </a:avLst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 flipH="1" flipV="1">
            <a:off x="7041382" y="4292927"/>
            <a:ext cx="720080" cy="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6782154" y="3427300"/>
            <a:ext cx="1458237" cy="1426251"/>
            <a:chOff x="14917" y="115693"/>
            <a:chExt cx="301853" cy="322786"/>
          </a:xfrm>
        </p:grpSpPr>
        <p:sp>
          <p:nvSpPr>
            <p:cNvPr id="118" name="Oval 117"/>
            <p:cNvSpPr/>
            <p:nvPr/>
          </p:nvSpPr>
          <p:spPr>
            <a:xfrm>
              <a:off x="90209" y="115693"/>
              <a:ext cx="145163" cy="14896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Text Box 28"/>
            <p:cNvSpPr txBox="1"/>
            <p:nvPr/>
          </p:nvSpPr>
          <p:spPr>
            <a:xfrm>
              <a:off x="14917" y="126747"/>
              <a:ext cx="301853" cy="31173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2  Titr" panose="00000700000000000000" pitchFamily="2" charset="-78"/>
                </a:rPr>
                <a:t>7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endParaRPr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 flipH="1" flipV="1">
            <a:off x="3929369" y="4304996"/>
            <a:ext cx="738137" cy="293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425167" y="402349"/>
            <a:ext cx="10227867" cy="2849440"/>
            <a:chOff x="1425167" y="392182"/>
            <a:chExt cx="10227867" cy="2849440"/>
          </a:xfrm>
        </p:grpSpPr>
        <p:grpSp>
          <p:nvGrpSpPr>
            <p:cNvPr id="57" name="Group 56"/>
            <p:cNvGrpSpPr/>
            <p:nvPr/>
          </p:nvGrpSpPr>
          <p:grpSpPr>
            <a:xfrm>
              <a:off x="7738110" y="392182"/>
              <a:ext cx="3540052" cy="701464"/>
              <a:chOff x="7847795" y="327909"/>
              <a:chExt cx="3540052" cy="701464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9374416" y="455888"/>
                <a:ext cx="2013431" cy="573485"/>
                <a:chOff x="8906224" y="941693"/>
                <a:chExt cx="2013431" cy="573485"/>
              </a:xfrm>
            </p:grpSpPr>
            <p:sp>
              <p:nvSpPr>
                <p:cNvPr id="60" name="Rounded Rectangle 59"/>
                <p:cNvSpPr/>
                <p:nvPr/>
              </p:nvSpPr>
              <p:spPr>
                <a:xfrm>
                  <a:off x="8936829" y="941693"/>
                  <a:ext cx="1918390" cy="573485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Text Box 1"/>
                <p:cNvSpPr txBox="1"/>
                <p:nvPr/>
              </p:nvSpPr>
              <p:spPr>
                <a:xfrm>
                  <a:off x="8906224" y="958330"/>
                  <a:ext cx="2013431" cy="54898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76107" tIns="88053" rIns="176107" bIns="8805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541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2  Bardiya" panose="00000400000000000000" pitchFamily="2" charset="-78"/>
                    </a:rPr>
                    <a:t>صرف </a:t>
                  </a:r>
                  <a:r>
                    <a:rPr kumimoji="0" lang="fa-IR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2  Bardiya" panose="00000400000000000000" pitchFamily="2" charset="-78"/>
                    </a:rPr>
                    <a:t>فعل ماضی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endParaRPr>
                </a:p>
              </p:txBody>
            </p:sp>
          </p:grpSp>
          <p:sp>
            <p:nvSpPr>
              <p:cNvPr id="59" name="Text Box 80"/>
              <p:cNvSpPr txBox="1"/>
              <p:nvPr/>
            </p:nvSpPr>
            <p:spPr>
              <a:xfrm>
                <a:off x="7847795" y="327909"/>
                <a:ext cx="1494698" cy="66404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B Sahar" panose="00000400000000000000" pitchFamily="2" charset="-78"/>
                  </a:rPr>
                  <a:t>جدید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B Sahar" panose="00000400000000000000" pitchFamily="2" charset="-78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506795" y="485291"/>
              <a:ext cx="3274882" cy="705859"/>
              <a:chOff x="1715716" y="341310"/>
              <a:chExt cx="3274882" cy="705859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2977167" y="473684"/>
                <a:ext cx="2013431" cy="573485"/>
                <a:chOff x="8906224" y="941693"/>
                <a:chExt cx="2013431" cy="573485"/>
              </a:xfrm>
            </p:grpSpPr>
            <p:sp>
              <p:nvSpPr>
                <p:cNvPr id="66" name="Rounded Rectangle 65"/>
                <p:cNvSpPr/>
                <p:nvPr/>
              </p:nvSpPr>
              <p:spPr>
                <a:xfrm>
                  <a:off x="8936829" y="941693"/>
                  <a:ext cx="1918390" cy="573485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Text Box 1"/>
                <p:cNvSpPr txBox="1"/>
                <p:nvPr/>
              </p:nvSpPr>
              <p:spPr>
                <a:xfrm>
                  <a:off x="8906224" y="958330"/>
                  <a:ext cx="2013431" cy="54898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76107" tIns="88053" rIns="176107" bIns="8805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541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2  Bardiya" panose="00000400000000000000" pitchFamily="2" charset="-78"/>
                    </a:rPr>
                    <a:t>صرف </a:t>
                  </a:r>
                  <a:r>
                    <a:rPr kumimoji="0" lang="fa-IR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2  Bardiya" panose="00000400000000000000" pitchFamily="2" charset="-78"/>
                    </a:rPr>
                    <a:t>فعل </a:t>
                  </a:r>
                  <a:r>
                    <a:rPr kumimoji="0" lang="fa-IR" sz="2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2  Bardiya" panose="00000400000000000000" pitchFamily="2" charset="-78"/>
                    </a:rPr>
                    <a:t>مضارع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2  Bardiya" panose="00000400000000000000" pitchFamily="2" charset="-78"/>
                  </a:endParaRPr>
                </a:p>
              </p:txBody>
            </p:sp>
          </p:grpSp>
          <p:sp>
            <p:nvSpPr>
              <p:cNvPr id="65" name="Text Box 80"/>
              <p:cNvSpPr txBox="1"/>
              <p:nvPr/>
            </p:nvSpPr>
            <p:spPr>
              <a:xfrm>
                <a:off x="1715716" y="341310"/>
                <a:ext cx="1494698" cy="66404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_L4i_Nastaliq" panose="02020505000000020003" pitchFamily="18" charset="0"/>
                    <a:ea typeface="Calibri" panose="020F0502020204030204" pitchFamily="34" charset="0"/>
                    <a:cs typeface="B Sahar" panose="00000400000000000000" pitchFamily="2" charset="-78"/>
                  </a:rPr>
                  <a:t>جدید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_L4i_Nastaliq" panose="02020505000000020003" pitchFamily="18" charset="0"/>
                  <a:ea typeface="Calibri" panose="020F0502020204030204" pitchFamily="34" charset="0"/>
                  <a:cs typeface="B Sahar" panose="00000400000000000000" pitchFamily="2" charset="-78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425167" y="1441612"/>
              <a:ext cx="10227867" cy="1800010"/>
              <a:chOff x="1862495" y="1468834"/>
              <a:chExt cx="10227867" cy="1800010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5872362" y="1548873"/>
                <a:ext cx="6218000" cy="1719971"/>
                <a:chOff x="5699265" y="2962124"/>
                <a:chExt cx="6218000" cy="1719971"/>
              </a:xfrm>
            </p:grpSpPr>
            <p:sp>
              <p:nvSpPr>
                <p:cNvPr id="50" name="Text Box 118"/>
                <p:cNvSpPr txBox="1"/>
                <p:nvPr/>
              </p:nvSpPr>
              <p:spPr>
                <a:xfrm>
                  <a:off x="8545133" y="3263200"/>
                  <a:ext cx="3275147" cy="92155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EntezareZohoor B3" panose="00000700000000000000" pitchFamily="2" charset="-78"/>
                    </a:rPr>
                    <a:t>اول </a:t>
                  </a:r>
                  <a:r>
                    <a:rPr kumimoji="0" lang="fa-IR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EntezareZohoor B3" panose="00000700000000000000" pitchFamily="2" charset="-78"/>
                    </a:rPr>
                    <a:t>شخص </a:t>
                  </a:r>
                  <a:r>
                    <a:rPr kumimoji="0" lang="fa-IR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EntezareZohoor B3" panose="00000700000000000000" pitchFamily="2" charset="-78"/>
                    </a:rPr>
                    <a:t>مفرد </a:t>
                  </a: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Text Box 118"/>
                <p:cNvSpPr txBox="1"/>
                <p:nvPr/>
              </p:nvSpPr>
              <p:spPr>
                <a:xfrm>
                  <a:off x="8393829" y="4051830"/>
                  <a:ext cx="3523436" cy="63026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EntezareZohoor B3" panose="00000700000000000000" pitchFamily="2" charset="-78"/>
                    </a:rPr>
                    <a:t>مشترک </a:t>
                  </a:r>
                  <a:r>
                    <a:rPr kumimoji="0" lang="fa-IR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_L4i_Nastaliq" panose="02020505000000020003" pitchFamily="18" charset="0"/>
                      <a:ea typeface="Calibri" panose="020F0502020204030204" pitchFamily="34" charset="0"/>
                      <a:cs typeface="EntezareZohoor B3" panose="00000700000000000000" pitchFamily="2" charset="-78"/>
                    </a:rPr>
                    <a:t>بین مذکر و مونث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2" name="Straight Arrow Connector 51"/>
                <p:cNvCxnSpPr/>
                <p:nvPr/>
              </p:nvCxnSpPr>
              <p:spPr>
                <a:xfrm flipH="1" flipV="1">
                  <a:off x="8007688" y="3754695"/>
                  <a:ext cx="720080" cy="1"/>
                </a:xfrm>
                <a:prstGeom prst="straightConnector1">
                  <a:avLst/>
                </a:prstGeom>
                <a:ln w="5715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 Box 86"/>
                <p:cNvSpPr txBox="1"/>
                <p:nvPr/>
              </p:nvSpPr>
              <p:spPr>
                <a:xfrm>
                  <a:off x="5699265" y="3295650"/>
                  <a:ext cx="2409634" cy="110544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اَنا</a:t>
                  </a:r>
                  <a:r>
                    <a:rPr kumimoji="0" lang="fa-IR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 </a:t>
                  </a:r>
                  <a:r>
                    <a:rPr kumimoji="0" lang="fa-IR" sz="4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ذَهَـبْـ</a:t>
                  </a:r>
                  <a:r>
                    <a:rPr kumimoji="0" lang="fa-IR" sz="4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ت</a:t>
                  </a:r>
                  <a:r>
                    <a:rPr kumimoji="0" lang="fa-IR" sz="4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ُ</a:t>
                  </a:r>
                  <a:endPara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4" name="Group 53"/>
                <p:cNvGrpSpPr/>
                <p:nvPr/>
              </p:nvGrpSpPr>
              <p:grpSpPr>
                <a:xfrm>
                  <a:off x="7638609" y="2962124"/>
                  <a:ext cx="1458237" cy="1426251"/>
                  <a:chOff x="14917" y="115693"/>
                  <a:chExt cx="301853" cy="322786"/>
                </a:xfrm>
              </p:grpSpPr>
              <p:sp>
                <p:nvSpPr>
                  <p:cNvPr id="55" name="Oval 54"/>
                  <p:cNvSpPr/>
                  <p:nvPr/>
                </p:nvSpPr>
                <p:spPr>
                  <a:xfrm>
                    <a:off x="90209" y="115693"/>
                    <a:ext cx="145163" cy="148961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Text Box 28"/>
                  <p:cNvSpPr txBox="1"/>
                  <p:nvPr/>
                </p:nvSpPr>
                <p:spPr>
                  <a:xfrm>
                    <a:off x="14917" y="126747"/>
                    <a:ext cx="301853" cy="311732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_L4i_Nastaliq" panose="02020505000000020003" pitchFamily="18" charset="0"/>
                        <a:ea typeface="Calibri" panose="020F0502020204030204" pitchFamily="34" charset="0"/>
                        <a:cs typeface="2  Titr" panose="00000700000000000000" pitchFamily="2" charset="-78"/>
                      </a:rPr>
                      <a:t>13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Titr" panose="00000700000000000000" pitchFamily="2" charset="-78"/>
                    </a:endParaRPr>
                  </a:p>
                </p:txBody>
              </p:sp>
            </p:grpSp>
          </p:grpSp>
          <p:cxnSp>
            <p:nvCxnSpPr>
              <p:cNvPr id="62" name="Straight Arrow Connector 61"/>
              <p:cNvCxnSpPr/>
              <p:nvPr/>
            </p:nvCxnSpPr>
            <p:spPr>
              <a:xfrm flipH="1" flipV="1">
                <a:off x="5205697" y="2395981"/>
                <a:ext cx="882787" cy="1"/>
              </a:xfrm>
              <a:prstGeom prst="straightConnector1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67"/>
              <p:cNvGrpSpPr/>
              <p:nvPr/>
            </p:nvGrpSpPr>
            <p:grpSpPr>
              <a:xfrm>
                <a:off x="1862495" y="1468834"/>
                <a:ext cx="3352298" cy="1613376"/>
                <a:chOff x="4129505" y="95569"/>
                <a:chExt cx="3352298" cy="1613376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4129505" y="95569"/>
                  <a:ext cx="3352298" cy="1585517"/>
                  <a:chOff x="7617879" y="1708082"/>
                  <a:chExt cx="1542768" cy="765876"/>
                </a:xfrm>
              </p:grpSpPr>
              <p:grpSp>
                <p:nvGrpSpPr>
                  <p:cNvPr id="72" name="Group 71"/>
                  <p:cNvGrpSpPr/>
                  <p:nvPr/>
                </p:nvGrpSpPr>
                <p:grpSpPr>
                  <a:xfrm>
                    <a:off x="7617879" y="1708082"/>
                    <a:ext cx="1542768" cy="765876"/>
                    <a:chOff x="7617879" y="1708082"/>
                    <a:chExt cx="1542768" cy="765876"/>
                  </a:xfrm>
                </p:grpSpPr>
                <p:sp>
                  <p:nvSpPr>
                    <p:cNvPr id="74" name="Text Box 86"/>
                    <p:cNvSpPr txBox="1"/>
                    <p:nvPr/>
                  </p:nvSpPr>
                  <p:spPr>
                    <a:xfrm>
                      <a:off x="7617879" y="1780538"/>
                      <a:ext cx="1542768" cy="69342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32080" tIns="66040" rIns="132080" bIns="6604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7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اَنا</a:t>
                      </a:r>
                      <a:r>
                        <a:rPr kumimoji="0" lang="fa-IR" sz="7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 </a:t>
                      </a:r>
                      <a:r>
                        <a:rPr kumimoji="0" lang="fa-IR" sz="7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أ</a:t>
                      </a:r>
                      <a:r>
                        <a:rPr kumimoji="0" lang="fa-IR" sz="7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ذهــب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5" name="Text Box 86"/>
                    <p:cNvSpPr txBox="1"/>
                    <p:nvPr/>
                  </p:nvSpPr>
                  <p:spPr>
                    <a:xfrm>
                      <a:off x="8443814" y="1708082"/>
                      <a:ext cx="229609" cy="272367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132080" tIns="66040" rIns="132080" bIns="6604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7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2  Badr" panose="00000400000000000000" pitchFamily="2" charset="-78"/>
                        </a:rPr>
                        <a:t>ََ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73" name="Text Box 86"/>
                  <p:cNvSpPr txBox="1"/>
                  <p:nvPr/>
                </p:nvSpPr>
                <p:spPr>
                  <a:xfrm>
                    <a:off x="8020619" y="1793995"/>
                    <a:ext cx="405353" cy="35117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9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ََ</a:t>
                    </a:r>
                    <a:endParaRPr kumimoji="0" lang="en-US" sz="9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70" name="TextBox 69"/>
                <p:cNvSpPr txBox="1"/>
                <p:nvPr/>
              </p:nvSpPr>
              <p:spPr>
                <a:xfrm>
                  <a:off x="4129505" y="508616"/>
                  <a:ext cx="118485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ُ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5341727" y="334792"/>
                  <a:ext cx="118485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ْ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78" name="Group 77"/>
          <p:cNvGrpSpPr/>
          <p:nvPr/>
        </p:nvGrpSpPr>
        <p:grpSpPr>
          <a:xfrm>
            <a:off x="-312338" y="3391549"/>
            <a:ext cx="4621137" cy="1387890"/>
            <a:chOff x="3561766" y="356580"/>
            <a:chExt cx="4621137" cy="1387890"/>
          </a:xfrm>
        </p:grpSpPr>
        <p:grpSp>
          <p:nvGrpSpPr>
            <p:cNvPr id="79" name="Group 78"/>
            <p:cNvGrpSpPr/>
            <p:nvPr/>
          </p:nvGrpSpPr>
          <p:grpSpPr>
            <a:xfrm>
              <a:off x="3561766" y="420694"/>
              <a:ext cx="4621137" cy="1323776"/>
              <a:chOff x="7210595" y="3057725"/>
              <a:chExt cx="1690441" cy="686082"/>
            </a:xfrm>
          </p:grpSpPr>
          <p:sp>
            <p:nvSpPr>
              <p:cNvPr id="82" name="Text Box 80"/>
              <p:cNvSpPr txBox="1"/>
              <p:nvPr/>
            </p:nvSpPr>
            <p:spPr>
              <a:xfrm>
                <a:off x="7210595" y="3057725"/>
                <a:ext cx="1690441" cy="68608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اَنْتَ</a:t>
                </a:r>
                <a:r>
                  <a:rPr kumimoji="0" lang="fa-IR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 </a:t>
                </a: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تَـ</a:t>
                </a:r>
                <a:r>
                  <a:rPr kumimoji="0" lang="fa-IR" sz="8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ذهـب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 Box 86"/>
              <p:cNvSpPr txBox="1"/>
              <p:nvPr/>
            </p:nvSpPr>
            <p:spPr>
              <a:xfrm>
                <a:off x="7508046" y="3070247"/>
                <a:ext cx="405353" cy="3511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32080" tIns="66040" rIns="132080" bIns="6604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15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15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2  Badr" panose="00000400000000000000" pitchFamily="2" charset="-78"/>
                  </a:rPr>
                  <a:t>ََ</a:t>
                </a:r>
                <a:endParaRPr kumimoji="0" lang="en-US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0" name="Text Box 80"/>
            <p:cNvSpPr txBox="1"/>
            <p:nvPr/>
          </p:nvSpPr>
          <p:spPr>
            <a:xfrm>
              <a:off x="3857104" y="648465"/>
              <a:ext cx="825500" cy="71878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 Box 80"/>
            <p:cNvSpPr txBox="1"/>
            <p:nvPr/>
          </p:nvSpPr>
          <p:spPr>
            <a:xfrm>
              <a:off x="5085004" y="356580"/>
              <a:ext cx="929239" cy="5921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ْ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4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/>
      <p:bldP spid="232" grpId="0"/>
      <p:bldP spid="233" grpId="0"/>
      <p:bldP spid="3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6"/>
          <p:cNvSpPr txBox="1"/>
          <p:nvPr/>
        </p:nvSpPr>
        <p:spPr>
          <a:xfrm>
            <a:off x="9845118" y="2082130"/>
            <a:ext cx="2102026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جَـعَـلَ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86"/>
          <p:cNvSpPr txBox="1"/>
          <p:nvPr/>
        </p:nvSpPr>
        <p:spPr>
          <a:xfrm>
            <a:off x="5245272" y="2058946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ـجـعـل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86"/>
          <p:cNvSpPr txBox="1"/>
          <p:nvPr/>
        </p:nvSpPr>
        <p:spPr>
          <a:xfrm>
            <a:off x="5717766" y="2012034"/>
            <a:ext cx="880796" cy="7270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ََ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812050" y="2144727"/>
            <a:ext cx="1231604" cy="1118809"/>
            <a:chOff x="8980342" y="4156231"/>
            <a:chExt cx="1231604" cy="1118809"/>
          </a:xfrm>
        </p:grpSpPr>
        <p:sp>
          <p:nvSpPr>
            <p:cNvPr id="31" name="Text Box 86"/>
            <p:cNvSpPr txBox="1"/>
            <p:nvPr/>
          </p:nvSpPr>
          <p:spPr>
            <a:xfrm>
              <a:off x="8980342" y="4187312"/>
              <a:ext cx="1231604" cy="10877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ـــ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86"/>
            <p:cNvSpPr txBox="1"/>
            <p:nvPr/>
          </p:nvSpPr>
          <p:spPr>
            <a:xfrm>
              <a:off x="9311384" y="4156231"/>
              <a:ext cx="284760" cy="5508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ََ</a:t>
              </a:r>
              <a:endPara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297405" y="2188789"/>
            <a:ext cx="801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ْ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09157" y="2153942"/>
            <a:ext cx="776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ُ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86"/>
          <p:cNvSpPr txBox="1"/>
          <p:nvPr/>
        </p:nvSpPr>
        <p:spPr>
          <a:xfrm>
            <a:off x="9605901" y="3687906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ضَـرَبَ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507688" y="5202321"/>
            <a:ext cx="1367084" cy="1731560"/>
            <a:chOff x="8281219" y="4385860"/>
            <a:chExt cx="1367084" cy="1731560"/>
          </a:xfrm>
        </p:grpSpPr>
        <p:sp>
          <p:nvSpPr>
            <p:cNvPr id="43" name="Text Box 86"/>
            <p:cNvSpPr txBox="1"/>
            <p:nvPr/>
          </p:nvSpPr>
          <p:spPr>
            <a:xfrm>
              <a:off x="8416699" y="4385860"/>
              <a:ext cx="1231604" cy="10877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ـــ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81219" y="4547760"/>
              <a:ext cx="11848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ُ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774076" y="3670664"/>
            <a:ext cx="1231604" cy="1175688"/>
            <a:chOff x="9059572" y="3531417"/>
            <a:chExt cx="1231604" cy="1175688"/>
          </a:xfrm>
        </p:grpSpPr>
        <p:sp>
          <p:nvSpPr>
            <p:cNvPr id="48" name="Text Box 86"/>
            <p:cNvSpPr txBox="1"/>
            <p:nvPr/>
          </p:nvSpPr>
          <p:spPr>
            <a:xfrm>
              <a:off x="9059572" y="3531417"/>
              <a:ext cx="1231604" cy="10877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ـــ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Box 86"/>
            <p:cNvSpPr txBox="1"/>
            <p:nvPr/>
          </p:nvSpPr>
          <p:spPr>
            <a:xfrm>
              <a:off x="9311384" y="4156231"/>
              <a:ext cx="284760" cy="5508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32080" tIns="66040" rIns="132080" bIns="66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1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2  Badr" panose="00000400000000000000" pitchFamily="2" charset="-78"/>
                </a:rPr>
                <a:t>ََ</a:t>
              </a:r>
              <a:endPara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 Box 86"/>
          <p:cNvSpPr txBox="1"/>
          <p:nvPr/>
        </p:nvSpPr>
        <p:spPr>
          <a:xfrm>
            <a:off x="5059026" y="3610171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ـضـرب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01399" y="3670664"/>
            <a:ext cx="801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ْ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65461" y="3761876"/>
            <a:ext cx="776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ُ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86"/>
          <p:cNvSpPr txBox="1"/>
          <p:nvPr/>
        </p:nvSpPr>
        <p:spPr>
          <a:xfrm>
            <a:off x="5867622" y="4414171"/>
            <a:ext cx="284760" cy="5508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ََ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Box 86"/>
          <p:cNvSpPr txBox="1"/>
          <p:nvPr/>
        </p:nvSpPr>
        <p:spPr>
          <a:xfrm>
            <a:off x="9614005" y="5165520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کَـتَـبَ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 Box 86"/>
          <p:cNvSpPr txBox="1"/>
          <p:nvPr/>
        </p:nvSpPr>
        <p:spPr>
          <a:xfrm>
            <a:off x="5125769" y="5156214"/>
            <a:ext cx="2466570" cy="12301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ـکـتـب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74415" y="5186037"/>
            <a:ext cx="801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ْ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78857" y="5310176"/>
            <a:ext cx="776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ُ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30437" y="5231453"/>
            <a:ext cx="1184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ُ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713517" y="187425"/>
            <a:ext cx="9520787" cy="1501507"/>
            <a:chOff x="2713517" y="187425"/>
            <a:chExt cx="9520787" cy="1501507"/>
          </a:xfrm>
        </p:grpSpPr>
        <p:grpSp>
          <p:nvGrpSpPr>
            <p:cNvPr id="46" name="Group 45"/>
            <p:cNvGrpSpPr/>
            <p:nvPr/>
          </p:nvGrpSpPr>
          <p:grpSpPr>
            <a:xfrm>
              <a:off x="4340638" y="187425"/>
              <a:ext cx="7893666" cy="1501507"/>
              <a:chOff x="4257003" y="556622"/>
              <a:chExt cx="7893666" cy="150150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8341170" y="611488"/>
                <a:ext cx="3809499" cy="1435519"/>
                <a:chOff x="8213633" y="575284"/>
                <a:chExt cx="3809499" cy="1435519"/>
              </a:xfrm>
            </p:grpSpPr>
            <p:sp>
              <p:nvSpPr>
                <p:cNvPr id="17" name="Text Box 86"/>
                <p:cNvSpPr txBox="1"/>
                <p:nvPr/>
              </p:nvSpPr>
              <p:spPr>
                <a:xfrm>
                  <a:off x="8213633" y="575284"/>
                  <a:ext cx="3809499" cy="143551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ذَهـَـبَ </a:t>
                  </a:r>
                  <a:r>
                    <a:rPr kumimoji="0" lang="fa-IR" sz="5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ـــ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Text Box 86"/>
                <p:cNvSpPr txBox="1"/>
                <p:nvPr/>
              </p:nvSpPr>
              <p:spPr>
                <a:xfrm>
                  <a:off x="8431056" y="626969"/>
                  <a:ext cx="880796" cy="72701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132080" tIns="66040" rIns="132080" bIns="660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1156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13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ََ</a:t>
                  </a:r>
                  <a:endParaRPr kumimoji="0" lang="en-US" sz="1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257003" y="556622"/>
                <a:ext cx="4341279" cy="1501507"/>
                <a:chOff x="3328535" y="218560"/>
                <a:chExt cx="4341279" cy="1501507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3585645" y="273427"/>
                  <a:ext cx="4084169" cy="1435519"/>
                  <a:chOff x="7367588" y="1793995"/>
                  <a:chExt cx="1879584" cy="693420"/>
                </a:xfrm>
              </p:grpSpPr>
              <p:sp>
                <p:nvSpPr>
                  <p:cNvPr id="6" name="Text Box 86"/>
                  <p:cNvSpPr txBox="1"/>
                  <p:nvPr/>
                </p:nvSpPr>
                <p:spPr>
                  <a:xfrm>
                    <a:off x="7367588" y="1793995"/>
                    <a:ext cx="1879584" cy="69342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اَنتَ</a:t>
                    </a: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 </a:t>
                    </a: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تَـ</a:t>
                    </a:r>
                    <a:r>
                      <a:rPr kumimoji="0" lang="fa-IR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ذهــب</a:t>
                    </a:r>
                    <a:endParaRPr kumimoji="0" lang="en-US" sz="7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" name="Text Box 86"/>
                  <p:cNvSpPr txBox="1"/>
                  <p:nvPr/>
                </p:nvSpPr>
                <p:spPr>
                  <a:xfrm>
                    <a:off x="7784411" y="1818961"/>
                    <a:ext cx="405353" cy="35117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132080" tIns="66040" rIns="132080" bIns="6604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1156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9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2  Badr" panose="00000400000000000000" pitchFamily="2" charset="-78"/>
                      </a:rPr>
                      <a:t>ََ</a:t>
                    </a:r>
                    <a:endParaRPr kumimoji="0" lang="en-US" sz="9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3328535" y="519738"/>
                  <a:ext cx="118485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ُ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906745" y="218560"/>
                  <a:ext cx="118485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a-IR" sz="7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2  Badr" panose="00000400000000000000" pitchFamily="2" charset="-78"/>
                    </a:rPr>
                    <a:t>ْ</a:t>
                  </a: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2713517" y="569233"/>
              <a:ext cx="19628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 Yekan" panose="00000400000000000000" pitchFamily="2" charset="-78"/>
                </a:rPr>
                <a:t>می روی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2056447" y="2453919"/>
            <a:ext cx="267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قرار می دهی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516300" y="3941535"/>
            <a:ext cx="267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می زنی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79730" y="5345073"/>
            <a:ext cx="267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B Yekan" panose="00000400000000000000" pitchFamily="2" charset="-78"/>
              </a:rPr>
              <a:t>می نویسی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B Yekan" panose="00000400000000000000" pitchFamily="2" charset="-78"/>
            </a:endParaRPr>
          </a:p>
        </p:txBody>
      </p:sp>
      <p:sp>
        <p:nvSpPr>
          <p:cNvPr id="55" name="Text Box 86"/>
          <p:cNvSpPr txBox="1"/>
          <p:nvPr/>
        </p:nvSpPr>
        <p:spPr>
          <a:xfrm>
            <a:off x="6241665" y="5146129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تَـ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Box 86"/>
          <p:cNvSpPr txBox="1"/>
          <p:nvPr/>
        </p:nvSpPr>
        <p:spPr>
          <a:xfrm>
            <a:off x="6309709" y="2055489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تَـ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Box 86"/>
          <p:cNvSpPr txBox="1"/>
          <p:nvPr/>
        </p:nvSpPr>
        <p:spPr>
          <a:xfrm>
            <a:off x="6274075" y="3599050"/>
            <a:ext cx="2290265" cy="13314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تَـ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Box 86"/>
          <p:cNvSpPr txBox="1"/>
          <p:nvPr/>
        </p:nvSpPr>
        <p:spPr>
          <a:xfrm>
            <a:off x="7673858" y="2097732"/>
            <a:ext cx="1260601" cy="115745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اَنتَ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Box 86"/>
          <p:cNvSpPr txBox="1"/>
          <p:nvPr/>
        </p:nvSpPr>
        <p:spPr>
          <a:xfrm>
            <a:off x="7578986" y="3631282"/>
            <a:ext cx="1260601" cy="115745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اَنتَ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 Box 86"/>
          <p:cNvSpPr txBox="1"/>
          <p:nvPr/>
        </p:nvSpPr>
        <p:spPr>
          <a:xfrm>
            <a:off x="7551449" y="5181268"/>
            <a:ext cx="1260601" cy="115745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56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اَنتَ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4" grpId="0"/>
      <p:bldP spid="39" grpId="0"/>
      <p:bldP spid="40" grpId="0"/>
      <p:bldP spid="41" grpId="0"/>
      <p:bldP spid="54" grpId="0"/>
      <p:bldP spid="56" grpId="0"/>
      <p:bldP spid="57" grpId="0"/>
      <p:bldP spid="58" grpId="0"/>
      <p:bldP spid="60" grpId="0"/>
      <p:bldP spid="65" grpId="0"/>
      <p:bldP spid="67" grpId="0"/>
      <p:bldP spid="68" grpId="0"/>
      <p:bldP spid="71" grpId="0"/>
      <p:bldP spid="74" grpId="0"/>
      <p:bldP spid="75" grpId="0"/>
      <p:bldP spid="76" grpId="0"/>
      <p:bldP spid="55" grpId="0"/>
      <p:bldP spid="66" grpId="0"/>
      <p:bldP spid="69" grpId="0"/>
      <p:bldP spid="70" grpId="0"/>
      <p:bldP spid="73" grpId="0"/>
      <p:bldP spid="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2|5.7|3.3|2.5|3.2|4.3|3.4|2.6|5.4|1.6|1.9|3.3|2.7|2.4|2.8|2.4|2.8|2.4|9.1|3.2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1.1|9.4|6|3.8|3.5|27.6|12.6|2.6|3.2|3|2.1|1.9|2.8|2.5|2.6|2.5|3.4|2.1|3.5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7.8|5.7|8|4.3|3.5|7.4|2.6|2.9|2.3|7.2|8.5|1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|2.9|4.4|4.6|1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2.6|5.9|4.6|4.3|2.4|5|23.9|12.8|14.3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2404</Words>
  <Application>Microsoft Office PowerPoint</Application>
  <PresentationFormat>Widescreen</PresentationFormat>
  <Paragraphs>1177</Paragraphs>
  <Slides>44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44</vt:i4>
      </vt:variant>
    </vt:vector>
  </HeadingPairs>
  <TitlesOfParts>
    <vt:vector size="95" baseType="lpstr">
      <vt:lpstr>_L4i_Dast-Nevis</vt:lpstr>
      <vt:lpstr>_L4i_Nastaliq</vt:lpstr>
      <vt:lpstr>_MRT_Khodkar</vt:lpstr>
      <vt:lpstr>2  Badr</vt:lpstr>
      <vt:lpstr>2  Bardiya</vt:lpstr>
      <vt:lpstr>2  Homa</vt:lpstr>
      <vt:lpstr>2  Lotus</vt:lpstr>
      <vt:lpstr>2  Mehr</vt:lpstr>
      <vt:lpstr>2  Mitra_1 (MRT)</vt:lpstr>
      <vt:lpstr>2  Mitra_4 (MRT)</vt:lpstr>
      <vt:lpstr>2  Titr</vt:lpstr>
      <vt:lpstr>2  Traffic</vt:lpstr>
      <vt:lpstr>2  Yekan</vt:lpstr>
      <vt:lpstr>A EntezareZohoor 1 **</vt:lpstr>
      <vt:lpstr>A EntezareZohoor 3 **</vt:lpstr>
      <vt:lpstr>A EntezareZohoor 5 **</vt:lpstr>
      <vt:lpstr>A Ghasem</vt:lpstr>
      <vt:lpstr>A IranNastaliq</vt:lpstr>
      <vt:lpstr>A Soraya</vt:lpstr>
      <vt:lpstr>Arial</vt:lpstr>
      <vt:lpstr>B Davat</vt:lpstr>
      <vt:lpstr>B Homa</vt:lpstr>
      <vt:lpstr>B Koodak</vt:lpstr>
      <vt:lpstr>B Kourosh</vt:lpstr>
      <vt:lpstr>B Mehr</vt:lpstr>
      <vt:lpstr>B Nazanin</vt:lpstr>
      <vt:lpstr>B Sahar</vt:lpstr>
      <vt:lpstr>B Titr</vt:lpstr>
      <vt:lpstr>B Vahid</vt:lpstr>
      <vt:lpstr>B Yekan</vt:lpstr>
      <vt:lpstr>Bookman Old Style</vt:lpstr>
      <vt:lpstr>Calibri</vt:lpstr>
      <vt:lpstr>Calibri Light</vt:lpstr>
      <vt:lpstr>Century Gothic</vt:lpstr>
      <vt:lpstr>EntezareZohoor B3</vt:lpstr>
      <vt:lpstr>Moalla</vt:lpstr>
      <vt:lpstr>Rockwell</vt:lpstr>
      <vt:lpstr>Sultan Adan</vt:lpstr>
      <vt:lpstr>Sultan Adan Outline</vt:lpstr>
      <vt:lpstr>Sultan K Medium</vt:lpstr>
      <vt:lpstr>Sultan Rectangle</vt:lpstr>
      <vt:lpstr>Times New Roman</vt:lpstr>
      <vt:lpstr>Trebuchet MS</vt:lpstr>
      <vt:lpstr>Wingdings</vt:lpstr>
      <vt:lpstr>Wingdings 3</vt:lpstr>
      <vt:lpstr>Facet</vt:lpstr>
      <vt:lpstr>Damask</vt:lpstr>
      <vt:lpstr>Slice</vt:lpstr>
      <vt:lpstr>Custom Design</vt:lpstr>
      <vt:lpstr>1_Custom Design</vt:lpstr>
      <vt:lpstr>2_Custom Design</vt:lpstr>
      <vt:lpstr>مرور قواعد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مرور قواعد </vt:lpstr>
      <vt:lpstr>حروف الفبا در زبان عربی 29 حرف است.</vt:lpstr>
      <vt:lpstr>کلمه</vt:lpstr>
      <vt:lpstr>نشانه های اسم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مرور قواعد</dc:title>
  <dc:creator>Home</dc:creator>
  <cp:lastModifiedBy>Home</cp:lastModifiedBy>
  <cp:revision>121</cp:revision>
  <dcterms:created xsi:type="dcterms:W3CDTF">2020-07-12T10:15:47Z</dcterms:created>
  <dcterms:modified xsi:type="dcterms:W3CDTF">2020-12-24T14:22:47Z</dcterms:modified>
</cp:coreProperties>
</file>