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70" r:id="rId2"/>
    <p:sldMasterId id="2147483788" r:id="rId3"/>
    <p:sldMasterId id="2147483806" r:id="rId4"/>
  </p:sldMasterIdLst>
  <p:sldIdLst>
    <p:sldId id="274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3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05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30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44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6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6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3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83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9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7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61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90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50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58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77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8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83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2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228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8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96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31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61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08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56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219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37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75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09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43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7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16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82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57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55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0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8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367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04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84553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70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1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10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38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D6619C-57AB-4B10-87DE-6DC1419BDF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BCF03-4B75-424E-B305-B1098CCB30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42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13B1A-8883-4578-B75E-D584DE0435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107A3-3E82-4B4A-840A-56076DF28F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2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11C10E-155E-4043-86D0-794B7F7A56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7AB4B-2E7D-491B-AB62-456A12D663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140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DE34F-E30A-4651-A824-C3FC8218A60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EB848-05A3-4464-9028-855448D9C6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004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D9559-B6AD-4143-8FA3-A85E6125B19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3CFA0-5BE3-44AE-9E90-BEE8A39D59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57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C5A81-89DD-4830-A894-78FDF1983DF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4C093-E65B-4E23-BBC7-A3F6AAC733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913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6517E-A3EA-4B12-B02E-0855A6723F3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52007-B68E-4CF6-B44D-03F5A8A6F0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98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3CE2E-5218-4701-889B-36B90166398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D6530-40F5-479E-8FC6-BA4149B2CD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950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1C26F-7DE4-4925-8BFE-D60E778986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04589-EA67-4FB6-9893-D9997DB6BB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09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D9FB9F-AF06-445C-874E-16519978779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CAD4D-7E0D-4F3F-9DE0-1D2C85DDED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679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B84BC-A636-4641-BF48-C5600F66F8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55A82-3F38-4298-BD6B-DFFB5F3BAE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0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6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5D10F-AB2A-4E2C-851C-C1CC7B7F7110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4B3FA6-54A4-4147-9EBD-5424860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67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53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F94E0-C94D-443A-AF6D-55AB838DFAF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35ED1-C457-4CCE-BCD5-662CBC5258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6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393F39-AF92-9446-B52D-19128357A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5" y="0"/>
            <a:ext cx="790678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8D91D-A9AC-B44E-BB92-E8A8EA67E0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1" y="100208"/>
            <a:ext cx="2286733" cy="18039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1D8339-E9B2-1A41-9793-1E498C37C39A}"/>
              </a:ext>
            </a:extLst>
          </p:cNvPr>
          <p:cNvSpPr txBox="1"/>
          <p:nvPr/>
        </p:nvSpPr>
        <p:spPr>
          <a:xfrm>
            <a:off x="10083875" y="1904186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extLst>
      <p:ext uri="{BB962C8B-B14F-4D97-AF65-F5344CB8AC3E}">
        <p14:creationId xmlns:p14="http://schemas.microsoft.com/office/powerpoint/2010/main" val="358110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9245" y="3176304"/>
            <a:ext cx="10081972" cy="1027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6ـ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برای این که بفهمیم یک کلمه مثنی یا جمع سالم است یا خیر، باید نشانه آخرش را برداریم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اگر مفردش باقی ماند در این صورت، جمع سالم یا مثنی است.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00672" y="347123"/>
            <a:ext cx="6890199" cy="640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4ـ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(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ات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) باید زائد باشد تا علامت جمع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مؤنث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سالم محسوب شود.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2741" y="1231194"/>
            <a:ext cx="8963698" cy="576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5ـ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کلمات زیر جمع مؤنث سالم نیستند برای اینکه ( ت ) در آنها جزء ریشه می باشد.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89584" y="2261367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b="1" dirty="0">
                <a:solidFill>
                  <a:schemeClr val="tx1"/>
                </a:solidFill>
                <a:cs typeface="B Titr" panose="00000700000000000000" pitchFamily="2" charset="-78"/>
              </a:rPr>
              <a:t>اصوات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406980" y="2622256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7166003" y="2248488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b="1" dirty="0">
                <a:solidFill>
                  <a:schemeClr val="tx1"/>
                </a:solidFill>
                <a:cs typeface="B Titr" panose="00000700000000000000" pitchFamily="2" charset="-78"/>
              </a:rPr>
              <a:t>صو</a:t>
            </a:r>
            <a:r>
              <a:rPr lang="ar-SA" b="1" dirty="0">
                <a:solidFill>
                  <a:srgbClr val="FF0000"/>
                </a:solidFill>
                <a:cs typeface="B Titr" panose="00000700000000000000" pitchFamily="2" charset="-78"/>
              </a:rPr>
              <a:t>ت</a:t>
            </a:r>
            <a:endParaRPr lang="en-US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29277" y="2248488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اوقات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16051" y="2610512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052708" y="2220878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وق</a:t>
            </a:r>
            <a:r>
              <a:rPr lang="ar-SA" b="1" dirty="0">
                <a:solidFill>
                  <a:srgbClr val="FF0000"/>
                </a:solidFill>
                <a:cs typeface="B Titr" panose="00000700000000000000" pitchFamily="2" charset="-78"/>
              </a:rPr>
              <a:t>ت</a:t>
            </a:r>
            <a:endParaRPr lang="en-US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29101" y="2222799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ابیات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36283" y="2611646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928220" y="2220878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بی</a:t>
            </a:r>
            <a:r>
              <a:rPr lang="ar-SA" b="1" dirty="0">
                <a:solidFill>
                  <a:srgbClr val="FF0000"/>
                </a:solidFill>
                <a:cs typeface="B Titr" panose="00000700000000000000" pitchFamily="2" charset="-78"/>
              </a:rPr>
              <a:t>ت</a:t>
            </a:r>
            <a:endParaRPr lang="en-US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357777" y="4406801"/>
            <a:ext cx="7992900" cy="576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7ـ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برای تعیین جنس اسم های جمع مکسّر باید به مفرد آنها مراجعه کنیم.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766439" y="5418644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کُتُب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471434" y="5791345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8284023" y="5444402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rgbClr val="0070C0"/>
                </a:solidFill>
                <a:cs typeface="2  Badr" panose="00000400000000000000" pitchFamily="2" charset="-78"/>
              </a:rPr>
              <a:t>کتاب</a:t>
            </a:r>
            <a:endParaRPr lang="en-US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070208" y="5415357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اَیّام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854960" y="5762300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5732309" y="5380076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rgbClr val="0070C0"/>
                </a:solidFill>
                <a:cs typeface="2  Badr" panose="00000400000000000000" pitchFamily="2" charset="-78"/>
              </a:rPr>
              <a:t>یَوْم</a:t>
            </a:r>
            <a:endParaRPr lang="en-US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47356" y="5380076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حَدائِق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115156" y="5758226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2925275" y="5405834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rgbClr val="0070C0"/>
                </a:solidFill>
                <a:cs typeface="2  Badr" panose="00000400000000000000" pitchFamily="2" charset="-78"/>
              </a:rPr>
              <a:t>حَدیقَ</a:t>
            </a:r>
            <a:r>
              <a:rPr lang="fa-IR" b="1" dirty="0">
                <a:solidFill>
                  <a:srgbClr val="FF0000"/>
                </a:solidFill>
                <a:cs typeface="2  Badr" panose="00000400000000000000" pitchFamily="2" charset="-78"/>
              </a:rPr>
              <a:t>ة</a:t>
            </a:r>
            <a:endParaRPr lang="en-US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720404" y="5346839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حَقائِب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346198" y="5728394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184141" y="5346839"/>
            <a:ext cx="1429557" cy="6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rgbClr val="0070C0"/>
                </a:solidFill>
                <a:cs typeface="2  Badr" panose="00000400000000000000" pitchFamily="2" charset="-78"/>
              </a:rPr>
              <a:t>حَقیبَ</a:t>
            </a:r>
            <a:r>
              <a:rPr lang="fa-IR" b="1" dirty="0">
                <a:solidFill>
                  <a:srgbClr val="FF0000"/>
                </a:solidFill>
                <a:cs typeface="2  Badr" panose="00000400000000000000" pitchFamily="2" charset="-78"/>
              </a:rPr>
              <a:t>ة</a:t>
            </a:r>
            <a:endParaRPr lang="en-US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6AD1C76-30AF-614C-A53E-79D4493DB7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1" y="100208"/>
            <a:ext cx="2286733" cy="180397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3B76DD-859E-AA4E-8B2A-F9D18B75F713}"/>
              </a:ext>
            </a:extLst>
          </p:cNvPr>
          <p:cNvSpPr txBox="1"/>
          <p:nvPr/>
        </p:nvSpPr>
        <p:spPr>
          <a:xfrm>
            <a:off x="10083875" y="1904186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extLst>
      <p:ext uri="{BB962C8B-B14F-4D97-AF65-F5344CB8AC3E}">
        <p14:creationId xmlns:p14="http://schemas.microsoft.com/office/powerpoint/2010/main" val="3103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87901" y="368987"/>
            <a:ext cx="7289445" cy="690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8ـ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مِلاک مذکر و مؤنث در اسم های جمع مکسر ، مفرد آنها می باشد.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59316" y="857465"/>
            <a:ext cx="2266315" cy="585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fa-IR" sz="40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 EntezareZohoor 5 **" panose="00000700000000000000" pitchFamily="2" charset="-78"/>
              </a:rPr>
              <a:t>نـتـیـجـه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51233" y="1809757"/>
            <a:ext cx="6851563" cy="80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sz="24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گول ظاهر کلمه را نباید بخوریم ممکن است ظاهرش مذکر باشد</a:t>
            </a:r>
            <a:endParaRPr lang="fa-IR" sz="2400" b="1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 ولی در اصل مؤنث محسوب شود.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426652">
            <a:off x="321968" y="1999527"/>
            <a:ext cx="3055310" cy="585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SA" sz="40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 EntezareZohoor 5 **" panose="00000700000000000000" pitchFamily="2" charset="-78"/>
              </a:rPr>
              <a:t>« فریب نخوریم. »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87143" y="2842987"/>
            <a:ext cx="4890962" cy="934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b="1" u="sng" dirty="0">
                <a:solidFill>
                  <a:srgbClr val="FF0000"/>
                </a:solidFill>
                <a:cs typeface="Sultan Adan Outline" panose="00000400000000000000" pitchFamily="2" charset="-78"/>
              </a:rPr>
              <a:t>نکته فوق العاده مهم</a:t>
            </a:r>
            <a:endParaRPr lang="en-US" sz="4000" b="1" u="sng" dirty="0">
              <a:solidFill>
                <a:srgbClr val="FF0000"/>
              </a:solidFill>
              <a:cs typeface="Sultan Adan Outline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2103" y="3972150"/>
            <a:ext cx="10320912" cy="914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SA" sz="2800" b="1" dirty="0">
                <a:solidFill>
                  <a:schemeClr val="tx1"/>
                </a:solidFill>
                <a:cs typeface="Sultan K Medium" pitchFamily="2" charset="-78"/>
              </a:rPr>
              <a:t>با </a:t>
            </a:r>
            <a:r>
              <a:rPr lang="ar-SA" sz="2800" b="1" dirty="0">
                <a:solidFill>
                  <a:srgbClr val="FF0000"/>
                </a:solidFill>
                <a:cs typeface="Sultan K Medium" pitchFamily="2" charset="-78"/>
              </a:rPr>
              <a:t>جمع مکسر غیر عاقل </a:t>
            </a:r>
            <a:r>
              <a:rPr lang="ar-SA" sz="2800" b="1" dirty="0">
                <a:solidFill>
                  <a:schemeClr val="tx1"/>
                </a:solidFill>
                <a:cs typeface="Sultan K Medium" pitchFamily="2" charset="-78"/>
              </a:rPr>
              <a:t>( غیرانسان ) به صورت </a:t>
            </a:r>
            <a:r>
              <a:rPr lang="ar-SA" sz="2800" b="1" dirty="0">
                <a:solidFill>
                  <a:srgbClr val="FF0000"/>
                </a:solidFill>
                <a:cs typeface="Sultan K Medium" pitchFamily="2" charset="-78"/>
              </a:rPr>
              <a:t>مفرد مؤنث </a:t>
            </a:r>
            <a:r>
              <a:rPr lang="ar-SA" sz="2800" b="1" dirty="0">
                <a:solidFill>
                  <a:schemeClr val="tx1"/>
                </a:solidFill>
                <a:cs typeface="Sultan K Medium" pitchFamily="2" charset="-78"/>
              </a:rPr>
              <a:t>معامله می کنیم. </a:t>
            </a:r>
            <a:endParaRPr lang="en-US" sz="2800" b="1" dirty="0">
              <a:solidFill>
                <a:schemeClr val="tx1"/>
              </a:solidFill>
              <a:cs typeface="Sultan K Medium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59864" y="4760497"/>
            <a:ext cx="6465194" cy="6827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2800" b="1" dirty="0">
                <a:solidFill>
                  <a:srgbClr val="00B050"/>
                </a:solidFill>
                <a:cs typeface="B Titr" panose="00000700000000000000" pitchFamily="2" charset="-78"/>
              </a:rPr>
              <a:t>یعنی اسم اشاره و . . .  را مفرد مؤنث می آوریم. </a:t>
            </a:r>
            <a:endParaRPr lang="en-US" sz="2800" b="1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82127" y="5568366"/>
            <a:ext cx="8420669" cy="934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b="1" u="sng" dirty="0">
                <a:solidFill>
                  <a:srgbClr val="FF0000"/>
                </a:solidFill>
                <a:cs typeface="Sultan Adan Outline" panose="00000400000000000000" pitchFamily="2" charset="-78"/>
              </a:rPr>
              <a:t>حفظ کردن جمع های مکسّر واجبه</a:t>
            </a:r>
            <a:endParaRPr lang="en-US" sz="4000" b="1" u="sng" dirty="0">
              <a:solidFill>
                <a:srgbClr val="FF0000"/>
              </a:solidFill>
              <a:cs typeface="Sultan Adan Outline" panose="000004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6767BE-B97E-2B42-9BE5-F9D42F141C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1" y="100208"/>
            <a:ext cx="2286733" cy="18039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F0A65D-131C-4A42-A6F3-50E1B90A74AA}"/>
              </a:ext>
            </a:extLst>
          </p:cNvPr>
          <p:cNvSpPr txBox="1"/>
          <p:nvPr/>
        </p:nvSpPr>
        <p:spPr>
          <a:xfrm>
            <a:off x="10083875" y="1904186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extLst>
      <p:ext uri="{BB962C8B-B14F-4D97-AF65-F5344CB8AC3E}">
        <p14:creationId xmlns:p14="http://schemas.microsoft.com/office/powerpoint/2010/main" val="18257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3107" y="2580069"/>
            <a:ext cx="2095640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تقسیم اسم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59750" y="3520348"/>
            <a:ext cx="2676998" cy="703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rgbClr val="0070C0"/>
                </a:solidFill>
                <a:cs typeface="Sultan Adan" panose="00000400000000000000" pitchFamily="2" charset="-78"/>
              </a:rPr>
              <a:t>از نظر اشاره</a:t>
            </a:r>
            <a:endParaRPr lang="en-US" b="1" dirty="0">
              <a:solidFill>
                <a:srgbClr val="0070C0"/>
              </a:solidFill>
              <a:cs typeface="Sultan Adan" panose="00000400000000000000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8610987" y="367583"/>
            <a:ext cx="476519" cy="6014434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76464" y="1510023"/>
            <a:ext cx="1012205" cy="5704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00B0F0"/>
                </a:solidFill>
                <a:cs typeface="B Vahid" panose="00000700000000000000" pitchFamily="2" charset="-78"/>
              </a:rPr>
              <a:t>مذکر</a:t>
            </a:r>
            <a:endParaRPr lang="en-US" sz="3200" dirty="0">
              <a:solidFill>
                <a:srgbClr val="7030A0"/>
              </a:solidFill>
              <a:cs typeface="2  Homa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45014" y="2416058"/>
            <a:ext cx="993791" cy="668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7030A0"/>
                </a:solidFill>
                <a:cs typeface="2  Homa" panose="00000400000000000000" pitchFamily="2" charset="-78"/>
              </a:rPr>
              <a:t>دور</a:t>
            </a:r>
            <a:endParaRPr lang="en-US" sz="3200" dirty="0">
              <a:solidFill>
                <a:srgbClr val="7030A0"/>
              </a:solidFill>
              <a:cs typeface="2  Homa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51594" y="240710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>
                <a:solidFill>
                  <a:srgbClr val="00B050"/>
                </a:solidFill>
                <a:cs typeface="2  Badr" panose="00000400000000000000" pitchFamily="2" charset="-78"/>
              </a:rPr>
              <a:t>مُـفرد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344767" y="270343"/>
            <a:ext cx="388076" cy="3157585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79849" y="834420"/>
            <a:ext cx="1341014" cy="6756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7030A0"/>
                </a:solidFill>
                <a:cs typeface="2  Homa" panose="00000400000000000000" pitchFamily="2" charset="-78"/>
              </a:rPr>
              <a:t>نزدیک</a:t>
            </a:r>
            <a:endParaRPr lang="en-US" sz="3200" dirty="0">
              <a:solidFill>
                <a:srgbClr val="7030A0"/>
              </a:solidFill>
              <a:cs typeface="2  Homa" panose="000004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73184" y="4913363"/>
            <a:ext cx="1012205" cy="5704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00B0F0"/>
                </a:solidFill>
                <a:cs typeface="B Vahid" panose="00000700000000000000" pitchFamily="2" charset="-78"/>
              </a:rPr>
              <a:t>مؤنث</a:t>
            </a:r>
            <a:endParaRPr lang="en-US" sz="3200" dirty="0">
              <a:solidFill>
                <a:srgbClr val="7030A0"/>
              </a:solidFill>
              <a:cs typeface="2  Homa" panose="00000400000000000000" pitchFamily="2" charset="-78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106809" y="236265"/>
            <a:ext cx="309871" cy="1558987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6081373" y="1924751"/>
            <a:ext cx="384505" cy="1503177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7449657" y="3872236"/>
            <a:ext cx="388076" cy="2652711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387411" y="4088581"/>
            <a:ext cx="1341014" cy="6756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7030A0"/>
                </a:solidFill>
                <a:cs typeface="2  Homa" panose="00000400000000000000" pitchFamily="2" charset="-78"/>
              </a:rPr>
              <a:t>نزدیک</a:t>
            </a:r>
            <a:endParaRPr lang="en-US" sz="3200" dirty="0">
              <a:solidFill>
                <a:srgbClr val="7030A0"/>
              </a:solidFill>
              <a:cs typeface="2  Homa" panose="000004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634139" y="5672370"/>
            <a:ext cx="993791" cy="668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7030A0"/>
                </a:solidFill>
                <a:cs typeface="2  Homa" panose="00000400000000000000" pitchFamily="2" charset="-78"/>
              </a:rPr>
              <a:t>دور</a:t>
            </a:r>
            <a:endParaRPr lang="en-US" sz="3200" dirty="0">
              <a:solidFill>
                <a:srgbClr val="7030A0"/>
              </a:solidFill>
              <a:cs typeface="2  Homa" panose="00000400000000000000" pitchFamily="2" charset="-78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137281" y="3699809"/>
            <a:ext cx="309871" cy="1453146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6162761" y="5274075"/>
            <a:ext cx="262497" cy="1413866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041905" y="715799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>
                <a:solidFill>
                  <a:srgbClr val="00B050"/>
                </a:solidFill>
                <a:cs typeface="2  Badr" panose="00000400000000000000" pitchFamily="2" charset="-78"/>
              </a:rPr>
              <a:t>مثنی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69705" y="1255895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>
                <a:solidFill>
                  <a:srgbClr val="00B050"/>
                </a:solidFill>
                <a:cs typeface="2  Badr" panose="00000400000000000000" pitchFamily="2" charset="-78"/>
              </a:rPr>
              <a:t>جمع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16143" y="1905246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>
                <a:solidFill>
                  <a:srgbClr val="00B050"/>
                </a:solidFill>
                <a:cs typeface="2  Badr" panose="00000400000000000000" pitchFamily="2" charset="-78"/>
              </a:rPr>
              <a:t>مُـفرد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32212" y="2380335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>
                <a:solidFill>
                  <a:srgbClr val="00B050"/>
                </a:solidFill>
                <a:cs typeface="2  Badr" panose="00000400000000000000" pitchFamily="2" charset="-78"/>
              </a:rPr>
              <a:t>مثنی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034254" y="2920431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>
                <a:solidFill>
                  <a:srgbClr val="00B050"/>
                </a:solidFill>
                <a:cs typeface="2  Badr" panose="00000400000000000000" pitchFamily="2" charset="-78"/>
              </a:rPr>
              <a:t>جمع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029404" y="3624211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>
                <a:solidFill>
                  <a:srgbClr val="00B050"/>
                </a:solidFill>
                <a:cs typeface="2  Badr" panose="00000400000000000000" pitchFamily="2" charset="-78"/>
              </a:rPr>
              <a:t>مُـفرد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019715" y="4099300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>
                <a:solidFill>
                  <a:srgbClr val="00B050"/>
                </a:solidFill>
                <a:cs typeface="2  Badr" panose="00000400000000000000" pitchFamily="2" charset="-78"/>
              </a:rPr>
              <a:t>مثنی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047515" y="4639396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>
                <a:solidFill>
                  <a:srgbClr val="00B050"/>
                </a:solidFill>
                <a:cs typeface="2  Badr" panose="00000400000000000000" pitchFamily="2" charset="-78"/>
              </a:rPr>
              <a:t>جمع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080430" y="5220922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>
                <a:solidFill>
                  <a:srgbClr val="00B050"/>
                </a:solidFill>
                <a:cs typeface="2  Badr" panose="00000400000000000000" pitchFamily="2" charset="-78"/>
              </a:rPr>
              <a:t>مُـفرد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096499" y="5696011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>
                <a:solidFill>
                  <a:srgbClr val="00B050"/>
                </a:solidFill>
                <a:cs typeface="2  Badr" panose="00000400000000000000" pitchFamily="2" charset="-78"/>
              </a:rPr>
              <a:t>مثنی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124299" y="6236107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dirty="0">
                <a:solidFill>
                  <a:srgbClr val="00B050"/>
                </a:solidFill>
                <a:cs typeface="2  Badr" panose="00000400000000000000" pitchFamily="2" charset="-78"/>
              </a:rPr>
              <a:t>جمع</a:t>
            </a:r>
            <a:endParaRPr lang="en-US" sz="28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365938" y="519516"/>
            <a:ext cx="81278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3443130" y="119795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FF0000"/>
                </a:solidFill>
                <a:cs typeface="B Davat" panose="00000400000000000000" pitchFamily="2" charset="-78"/>
              </a:rPr>
              <a:t>هذا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528811" y="1015757"/>
            <a:ext cx="1688549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2486816" y="613248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FF0000"/>
                </a:solidFill>
                <a:cs typeface="B Davat" panose="00000400000000000000" pitchFamily="2" charset="-78"/>
              </a:rPr>
              <a:t>هذانِ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906073" y="1555853"/>
            <a:ext cx="33561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820195" y="1137051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FF0000"/>
                </a:solidFill>
                <a:cs typeface="B Davat" panose="00000400000000000000" pitchFamily="2" charset="-78"/>
              </a:rPr>
              <a:t>هؤلاءِ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404575" y="2205204"/>
            <a:ext cx="81278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3440823" y="1803873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FF0000"/>
                </a:solidFill>
                <a:cs typeface="B Davat" panose="00000400000000000000" pitchFamily="2" charset="-78"/>
              </a:rPr>
              <a:t>ذلِکَ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528811" y="2676339"/>
            <a:ext cx="1688549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934298" y="3220389"/>
            <a:ext cx="33561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735105" y="2804765"/>
            <a:ext cx="1362717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FF0000"/>
                </a:solidFill>
                <a:cs typeface="B Davat" panose="00000400000000000000" pitchFamily="2" charset="-78"/>
              </a:rPr>
              <a:t>اولئِکَ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433408" y="3915651"/>
            <a:ext cx="81278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3468119" y="3507205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FF0000"/>
                </a:solidFill>
                <a:cs typeface="B Davat" panose="00000400000000000000" pitchFamily="2" charset="-78"/>
              </a:rPr>
              <a:t>هذِهِ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521663" y="4426382"/>
            <a:ext cx="1688549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2439435" y="4016729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FF0000"/>
                </a:solidFill>
                <a:cs typeface="B Davat" panose="00000400000000000000" pitchFamily="2" charset="-78"/>
              </a:rPr>
              <a:t>هاتانِ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1934298" y="4939354"/>
            <a:ext cx="33561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860367" y="4525397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FF0000"/>
                </a:solidFill>
                <a:cs typeface="B Davat" panose="00000400000000000000" pitchFamily="2" charset="-78"/>
              </a:rPr>
              <a:t>هؤلاءِ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433408" y="5471417"/>
            <a:ext cx="81278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itle 1"/>
          <p:cNvSpPr txBox="1">
            <a:spLocks/>
          </p:cNvSpPr>
          <p:nvPr/>
        </p:nvSpPr>
        <p:spPr>
          <a:xfrm>
            <a:off x="3470426" y="5054192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FF0000"/>
                </a:solidFill>
                <a:cs typeface="B Davat" panose="00000400000000000000" pitchFamily="2" charset="-78"/>
              </a:rPr>
              <a:t>تِلْکَ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700079" y="6032243"/>
            <a:ext cx="1688549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2032528" y="6536065"/>
            <a:ext cx="33561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Title 1"/>
          <p:cNvSpPr txBox="1">
            <a:spLocks/>
          </p:cNvSpPr>
          <p:nvPr/>
        </p:nvSpPr>
        <p:spPr>
          <a:xfrm>
            <a:off x="825540" y="6100483"/>
            <a:ext cx="1362717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FF0000"/>
                </a:solidFill>
                <a:cs typeface="B Davat" panose="00000400000000000000" pitchFamily="2" charset="-78"/>
              </a:rPr>
              <a:t>اولئِکَ</a:t>
            </a:r>
            <a:endParaRPr lang="en-US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60" name="Text Box 1"/>
          <p:cNvSpPr txBox="1"/>
          <p:nvPr/>
        </p:nvSpPr>
        <p:spPr>
          <a:xfrm>
            <a:off x="2851068" y="2368405"/>
            <a:ext cx="638175" cy="551815"/>
          </a:xfrm>
          <a:prstGeom prst="rect">
            <a:avLst/>
          </a:prstGeom>
          <a:solidFill>
            <a:srgbClr val="FFFF0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"/>
          <p:cNvSpPr txBox="1"/>
          <p:nvPr/>
        </p:nvSpPr>
        <p:spPr>
          <a:xfrm>
            <a:off x="3013338" y="5672370"/>
            <a:ext cx="638175" cy="551815"/>
          </a:xfrm>
          <a:prstGeom prst="rect">
            <a:avLst/>
          </a:prstGeom>
          <a:solidFill>
            <a:srgbClr val="FFFF0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91329" y="1795252"/>
            <a:ext cx="605966" cy="3212342"/>
          </a:xfrm>
          <a:custGeom>
            <a:avLst/>
            <a:gdLst>
              <a:gd name="connsiteX0" fmla="*/ 587616 w 587616"/>
              <a:gd name="connsiteY0" fmla="*/ 0 h 3349212"/>
              <a:gd name="connsiteX1" fmla="*/ 762 w 587616"/>
              <a:gd name="connsiteY1" fmla="*/ 2060812 h 3349212"/>
              <a:gd name="connsiteX2" fmla="*/ 464786 w 587616"/>
              <a:gd name="connsiteY2" fmla="*/ 3275463 h 3349212"/>
              <a:gd name="connsiteX3" fmla="*/ 519377 w 587616"/>
              <a:gd name="connsiteY3" fmla="*/ 3220872 h 3349212"/>
              <a:gd name="connsiteX4" fmla="*/ 492081 w 587616"/>
              <a:gd name="connsiteY4" fmla="*/ 3220872 h 3349212"/>
              <a:gd name="connsiteX5" fmla="*/ 423843 w 587616"/>
              <a:gd name="connsiteY5" fmla="*/ 3220872 h 3349212"/>
              <a:gd name="connsiteX0" fmla="*/ 587616 w 758781"/>
              <a:gd name="connsiteY0" fmla="*/ 0 h 3349955"/>
              <a:gd name="connsiteX1" fmla="*/ 762 w 758781"/>
              <a:gd name="connsiteY1" fmla="*/ 2060812 h 3349955"/>
              <a:gd name="connsiteX2" fmla="*/ 464786 w 758781"/>
              <a:gd name="connsiteY2" fmla="*/ 3275463 h 3349955"/>
              <a:gd name="connsiteX3" fmla="*/ 519377 w 758781"/>
              <a:gd name="connsiteY3" fmla="*/ 3220872 h 3349955"/>
              <a:gd name="connsiteX4" fmla="*/ 758781 w 758781"/>
              <a:gd name="connsiteY4" fmla="*/ 3249447 h 3349955"/>
              <a:gd name="connsiteX5" fmla="*/ 423843 w 758781"/>
              <a:gd name="connsiteY5" fmla="*/ 3220872 h 3349955"/>
              <a:gd name="connsiteX0" fmla="*/ 587616 w 587616"/>
              <a:gd name="connsiteY0" fmla="*/ 0 h 3350784"/>
              <a:gd name="connsiteX1" fmla="*/ 762 w 587616"/>
              <a:gd name="connsiteY1" fmla="*/ 2060812 h 3350784"/>
              <a:gd name="connsiteX2" fmla="*/ 464786 w 587616"/>
              <a:gd name="connsiteY2" fmla="*/ 3275463 h 3350784"/>
              <a:gd name="connsiteX3" fmla="*/ 519377 w 587616"/>
              <a:gd name="connsiteY3" fmla="*/ 3220872 h 3350784"/>
              <a:gd name="connsiteX4" fmla="*/ 423843 w 587616"/>
              <a:gd name="connsiteY4" fmla="*/ 3220872 h 3350784"/>
              <a:gd name="connsiteX0" fmla="*/ 587589 w 587589"/>
              <a:gd name="connsiteY0" fmla="*/ 0 h 3351186"/>
              <a:gd name="connsiteX1" fmla="*/ 735 w 587589"/>
              <a:gd name="connsiteY1" fmla="*/ 2060812 h 3351186"/>
              <a:gd name="connsiteX2" fmla="*/ 464759 w 587589"/>
              <a:gd name="connsiteY2" fmla="*/ 3275463 h 3351186"/>
              <a:gd name="connsiteX3" fmla="*/ 423816 w 587589"/>
              <a:gd name="connsiteY3" fmla="*/ 3220872 h 3351186"/>
              <a:gd name="connsiteX0" fmla="*/ 587589 w 587589"/>
              <a:gd name="connsiteY0" fmla="*/ 0 h 3275463"/>
              <a:gd name="connsiteX1" fmla="*/ 735 w 587589"/>
              <a:gd name="connsiteY1" fmla="*/ 2060812 h 3275463"/>
              <a:gd name="connsiteX2" fmla="*/ 464759 w 587589"/>
              <a:gd name="connsiteY2" fmla="*/ 3275463 h 3275463"/>
              <a:gd name="connsiteX0" fmla="*/ 530551 w 530551"/>
              <a:gd name="connsiteY0" fmla="*/ 0 h 3275463"/>
              <a:gd name="connsiteX1" fmla="*/ 847 w 530551"/>
              <a:gd name="connsiteY1" fmla="*/ 1679812 h 3275463"/>
              <a:gd name="connsiteX2" fmla="*/ 407721 w 530551"/>
              <a:gd name="connsiteY2" fmla="*/ 3275463 h 327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551" h="3275463">
                <a:moveTo>
                  <a:pt x="530551" y="0"/>
                </a:moveTo>
                <a:cubicBezTo>
                  <a:pt x="247360" y="757451"/>
                  <a:pt x="21319" y="1133902"/>
                  <a:pt x="847" y="1679812"/>
                </a:cubicBezTo>
                <a:cubicBezTo>
                  <a:pt x="-19625" y="2225722"/>
                  <a:pt x="337208" y="3082120"/>
                  <a:pt x="407721" y="3275463"/>
                </a:cubicBezTo>
              </a:path>
            </a:pathLst>
          </a:custGeom>
          <a:noFill/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40359" y="3404682"/>
            <a:ext cx="654089" cy="3120265"/>
          </a:xfrm>
          <a:custGeom>
            <a:avLst/>
            <a:gdLst>
              <a:gd name="connsiteX0" fmla="*/ 587616 w 587616"/>
              <a:gd name="connsiteY0" fmla="*/ 0 h 3349212"/>
              <a:gd name="connsiteX1" fmla="*/ 762 w 587616"/>
              <a:gd name="connsiteY1" fmla="*/ 2060812 h 3349212"/>
              <a:gd name="connsiteX2" fmla="*/ 464786 w 587616"/>
              <a:gd name="connsiteY2" fmla="*/ 3275463 h 3349212"/>
              <a:gd name="connsiteX3" fmla="*/ 519377 w 587616"/>
              <a:gd name="connsiteY3" fmla="*/ 3220872 h 3349212"/>
              <a:gd name="connsiteX4" fmla="*/ 492081 w 587616"/>
              <a:gd name="connsiteY4" fmla="*/ 3220872 h 3349212"/>
              <a:gd name="connsiteX5" fmla="*/ 423843 w 587616"/>
              <a:gd name="connsiteY5" fmla="*/ 3220872 h 3349212"/>
              <a:gd name="connsiteX0" fmla="*/ 587616 w 758781"/>
              <a:gd name="connsiteY0" fmla="*/ 0 h 3349955"/>
              <a:gd name="connsiteX1" fmla="*/ 762 w 758781"/>
              <a:gd name="connsiteY1" fmla="*/ 2060812 h 3349955"/>
              <a:gd name="connsiteX2" fmla="*/ 464786 w 758781"/>
              <a:gd name="connsiteY2" fmla="*/ 3275463 h 3349955"/>
              <a:gd name="connsiteX3" fmla="*/ 519377 w 758781"/>
              <a:gd name="connsiteY3" fmla="*/ 3220872 h 3349955"/>
              <a:gd name="connsiteX4" fmla="*/ 758781 w 758781"/>
              <a:gd name="connsiteY4" fmla="*/ 3249447 h 3349955"/>
              <a:gd name="connsiteX5" fmla="*/ 423843 w 758781"/>
              <a:gd name="connsiteY5" fmla="*/ 3220872 h 3349955"/>
              <a:gd name="connsiteX0" fmla="*/ 587616 w 587616"/>
              <a:gd name="connsiteY0" fmla="*/ 0 h 3350784"/>
              <a:gd name="connsiteX1" fmla="*/ 762 w 587616"/>
              <a:gd name="connsiteY1" fmla="*/ 2060812 h 3350784"/>
              <a:gd name="connsiteX2" fmla="*/ 464786 w 587616"/>
              <a:gd name="connsiteY2" fmla="*/ 3275463 h 3350784"/>
              <a:gd name="connsiteX3" fmla="*/ 519377 w 587616"/>
              <a:gd name="connsiteY3" fmla="*/ 3220872 h 3350784"/>
              <a:gd name="connsiteX4" fmla="*/ 423843 w 587616"/>
              <a:gd name="connsiteY4" fmla="*/ 3220872 h 3350784"/>
              <a:gd name="connsiteX0" fmla="*/ 587589 w 587589"/>
              <a:gd name="connsiteY0" fmla="*/ 0 h 3351186"/>
              <a:gd name="connsiteX1" fmla="*/ 735 w 587589"/>
              <a:gd name="connsiteY1" fmla="*/ 2060812 h 3351186"/>
              <a:gd name="connsiteX2" fmla="*/ 464759 w 587589"/>
              <a:gd name="connsiteY2" fmla="*/ 3275463 h 3351186"/>
              <a:gd name="connsiteX3" fmla="*/ 423816 w 587589"/>
              <a:gd name="connsiteY3" fmla="*/ 3220872 h 3351186"/>
              <a:gd name="connsiteX0" fmla="*/ 587589 w 587589"/>
              <a:gd name="connsiteY0" fmla="*/ 0 h 3275463"/>
              <a:gd name="connsiteX1" fmla="*/ 735 w 587589"/>
              <a:gd name="connsiteY1" fmla="*/ 2060812 h 3275463"/>
              <a:gd name="connsiteX2" fmla="*/ 464759 w 587589"/>
              <a:gd name="connsiteY2" fmla="*/ 3275463 h 3275463"/>
              <a:gd name="connsiteX0" fmla="*/ 530551 w 530551"/>
              <a:gd name="connsiteY0" fmla="*/ 0 h 3275463"/>
              <a:gd name="connsiteX1" fmla="*/ 847 w 530551"/>
              <a:gd name="connsiteY1" fmla="*/ 1679812 h 3275463"/>
              <a:gd name="connsiteX2" fmla="*/ 407721 w 530551"/>
              <a:gd name="connsiteY2" fmla="*/ 3275463 h 327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551" h="3275463">
                <a:moveTo>
                  <a:pt x="530551" y="0"/>
                </a:moveTo>
                <a:cubicBezTo>
                  <a:pt x="247360" y="757451"/>
                  <a:pt x="21319" y="1133902"/>
                  <a:pt x="847" y="1679812"/>
                </a:cubicBezTo>
                <a:cubicBezTo>
                  <a:pt x="-19625" y="2225722"/>
                  <a:pt x="337208" y="3082120"/>
                  <a:pt x="407721" y="3275463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C393468-A681-D342-A93F-6ECFA7BCE8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1" y="100208"/>
            <a:ext cx="2286733" cy="1803978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5D5F400-D5FC-4148-8C36-94A8904AAE90}"/>
              </a:ext>
            </a:extLst>
          </p:cNvPr>
          <p:cNvSpPr txBox="1"/>
          <p:nvPr/>
        </p:nvSpPr>
        <p:spPr>
          <a:xfrm>
            <a:off x="10083875" y="1904186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extLst>
      <p:ext uri="{BB962C8B-B14F-4D97-AF65-F5344CB8AC3E}">
        <p14:creationId xmlns:p14="http://schemas.microsoft.com/office/powerpoint/2010/main" val="2396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7" grpId="0"/>
      <p:bldP spid="40" grpId="0"/>
      <p:bldP spid="42" grpId="0"/>
      <p:bldP spid="46" grpId="0"/>
      <p:bldP spid="48" grpId="0"/>
      <p:bldP spid="50" grpId="0"/>
      <p:bldP spid="52" grpId="0"/>
      <p:bldP spid="54" grpId="0"/>
      <p:bldP spid="58" grpId="0"/>
      <p:bldP spid="60" grpId="0" animBg="1"/>
      <p:bldP spid="61" grpId="0" animBg="1"/>
      <p:bldP spid="3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98501" y="247914"/>
            <a:ext cx="6284891" cy="5376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rgbClr val="FF0000"/>
                </a:solidFill>
                <a:cs typeface="Sultan K Medium" pitchFamily="2" charset="-78"/>
              </a:rPr>
              <a:t>نکات مهم در مورد تقسیم بندی اسم از نظر اشاره</a:t>
            </a:r>
            <a:endParaRPr lang="en-US" dirty="0">
              <a:solidFill>
                <a:srgbClr val="FF0000"/>
              </a:solidFill>
              <a:cs typeface="Sultan K Medium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1235" y="785612"/>
            <a:ext cx="7508384" cy="614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1ـ اسم های اشاره با اسم های بعد از خود از هر لحاظ مطابقت می کنند.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77592" y="1624953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وَلَدٌ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74698" y="1609858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291123" y="1243978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هذا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62763" y="2058784"/>
            <a:ext cx="469499" cy="312381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357042" y="2047604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ذلِکَ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34731" y="1704441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نافِذَ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ةٌ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495912" y="1661011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3839719" y="1264444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هذِهِ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94980" y="2111465"/>
            <a:ext cx="483846" cy="385565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3792299" y="2144792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تِلْکَ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343535" y="1794455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وَلَد</a:t>
            </a:r>
            <a:r>
              <a:rPr lang="fa-IR" sz="3200" b="1" dirty="0">
                <a:solidFill>
                  <a:srgbClr val="00B050"/>
                </a:solidFill>
                <a:cs typeface="2  Badr" panose="00000400000000000000" pitchFamily="2" charset="-78"/>
              </a:rPr>
              <a:t>انِ</a:t>
            </a:r>
            <a:endParaRPr lang="en-US" sz="3200" b="1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262421" y="1780438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هذانِ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535654" y="1774069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نافِذَ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ت</a:t>
            </a:r>
            <a:r>
              <a:rPr lang="fa-IR" sz="3200" b="1" dirty="0">
                <a:solidFill>
                  <a:srgbClr val="00B050"/>
                </a:solidFill>
                <a:cs typeface="2  Badr" panose="00000400000000000000" pitchFamily="2" charset="-78"/>
              </a:rPr>
              <a:t>انِ</a:t>
            </a:r>
            <a:endParaRPr lang="en-US" sz="3200" b="1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566748" y="1771248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هاتانِ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25014" y="2824601"/>
            <a:ext cx="8654605" cy="614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2ـ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دو اسم اشاره « </a:t>
            </a:r>
            <a:r>
              <a:rPr lang="ar-SA" sz="3200" b="1" dirty="0">
                <a:solidFill>
                  <a:srgbClr val="FF0000"/>
                </a:solidFill>
                <a:cs typeface="2  Badr" panose="00000400000000000000" pitchFamily="2" charset="-78"/>
              </a:rPr>
              <a:t>هؤلاءِ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» و « </a:t>
            </a:r>
            <a:r>
              <a:rPr lang="ar-SA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اولئکَ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» </a:t>
            </a:r>
            <a:r>
              <a:rPr lang="ar-SA" sz="3200" b="1" dirty="0">
                <a:solidFill>
                  <a:srgbClr val="00B050"/>
                </a:solidFill>
                <a:cs typeface="B Mehr" panose="00000700000000000000" pitchFamily="2" charset="-78"/>
              </a:rPr>
              <a:t>فقط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برای </a:t>
            </a:r>
            <a:r>
              <a:rPr lang="ar-SA" sz="3200" b="1" dirty="0">
                <a:solidFill>
                  <a:srgbClr val="FF0000"/>
                </a:solidFill>
                <a:cs typeface="2  Bardiya" panose="00000400000000000000" pitchFamily="2" charset="-78"/>
              </a:rPr>
              <a:t>انسان ها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استفاده می شود.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1190" y="3749969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لاعِب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ونَ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357042" y="3692753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1639854" y="3316693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هؤلاءِ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345107" y="4078391"/>
            <a:ext cx="469499" cy="312381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1669372" y="4004975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اولئِکَ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075267" y="3767013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لاعِب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اتٌ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351845" y="3742391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4634657" y="3366331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هؤلاءِ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339910" y="4128029"/>
            <a:ext cx="469499" cy="312381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4664175" y="4054613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اولئِکَ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373141" y="3804373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اولادٌ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524490" y="3723456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7807302" y="3347396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هؤلاءِ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512555" y="4109094"/>
            <a:ext cx="469499" cy="312381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7836820" y="4035678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اولئِکَ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215165" y="4743677"/>
            <a:ext cx="8564453" cy="617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3ـ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با </a:t>
            </a:r>
            <a:r>
              <a:rPr lang="ar-SA" sz="2400" b="1" dirty="0">
                <a:solidFill>
                  <a:srgbClr val="FF0000"/>
                </a:solidFill>
                <a:cs typeface="Sultan K Medium" pitchFamily="2" charset="-78"/>
              </a:rPr>
              <a:t>جمع مکسر غیر عاقل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( غیرانسان ) به صورت </a:t>
            </a:r>
            <a:r>
              <a:rPr lang="ar-SA" sz="2400" b="1" dirty="0">
                <a:solidFill>
                  <a:srgbClr val="FF0000"/>
                </a:solidFill>
                <a:cs typeface="Sultan K Medium" pitchFamily="2" charset="-78"/>
              </a:rPr>
              <a:t>مفرد مؤنث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معامله می کنیم.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343535" y="5268266"/>
            <a:ext cx="5576682" cy="479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یعنی</a:t>
            </a:r>
            <a:r>
              <a:rPr lang="ar-SA" sz="2400" b="1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cs typeface="Sultan K Medium" pitchFamily="2" charset="-78"/>
              </a:rPr>
              <a:t>اسم اشاره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و . . .  را </a:t>
            </a:r>
            <a:r>
              <a:rPr lang="ar-SA" sz="2400" b="1" dirty="0">
                <a:solidFill>
                  <a:srgbClr val="FF0000"/>
                </a:solidFill>
                <a:cs typeface="Sultan K Medium" pitchFamily="2" charset="-78"/>
              </a:rPr>
              <a:t>مفرد مؤنث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می آوریم.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80999" y="5542859"/>
            <a:ext cx="1351263" cy="664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اَشجارٌ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357042" y="5461454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1669372" y="5066407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هذِهِ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324633" y="5913428"/>
            <a:ext cx="483846" cy="385565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1621952" y="5946755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تِلْکَ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764009" y="5699651"/>
            <a:ext cx="1351263" cy="664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مَفاتیحٌ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956658" y="5626685"/>
            <a:ext cx="457564" cy="328422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>
          <a:xfrm>
            <a:off x="4268988" y="5231638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هذِهِ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924249" y="6078659"/>
            <a:ext cx="483846" cy="385565"/>
          </a:xfrm>
          <a:prstGeom prst="straightConnector1">
            <a:avLst/>
          </a:prstGeom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itle 1"/>
          <p:cNvSpPr txBox="1">
            <a:spLocks/>
          </p:cNvSpPr>
          <p:nvPr/>
        </p:nvSpPr>
        <p:spPr>
          <a:xfrm>
            <a:off x="4221568" y="6111986"/>
            <a:ext cx="1182343" cy="59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dirty="0">
                <a:solidFill>
                  <a:srgbClr val="FF0000"/>
                </a:solidFill>
                <a:cs typeface="B Davat" panose="00000400000000000000" pitchFamily="2" charset="-78"/>
              </a:rPr>
              <a:t>تِلْکَ</a:t>
            </a:r>
            <a:endParaRPr lang="en-US" sz="32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9F307F4-15AC-9849-B976-FA8BEAE0A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99" y="1124678"/>
            <a:ext cx="2286733" cy="18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4" grpId="0"/>
      <p:bldP spid="15" grpId="0"/>
      <p:bldP spid="17" grpId="0"/>
      <p:bldP spid="19" grpId="0"/>
      <p:bldP spid="22" grpId="0"/>
      <p:bldP spid="25" grpId="0"/>
      <p:bldP spid="26" grpId="0"/>
      <p:bldP spid="27" grpId="0"/>
      <p:bldP spid="28" grpId="0"/>
      <p:bldP spid="29" grpId="0"/>
      <p:bldP spid="31" grpId="0"/>
      <p:bldP spid="33" grpId="0"/>
      <p:bldP spid="34" grpId="0"/>
      <p:bldP spid="36" grpId="0"/>
      <p:bldP spid="38" grpId="0"/>
      <p:bldP spid="39" grpId="0"/>
      <p:bldP spid="41" grpId="0"/>
      <p:bldP spid="43" grpId="0"/>
      <p:bldP spid="44" grpId="0"/>
      <p:bldP spid="45" grpId="0"/>
      <p:bldP spid="46" grpId="0"/>
      <p:bldP spid="48" grpId="0"/>
      <p:bldP spid="50" grpId="0"/>
      <p:bldP spid="51" grpId="0"/>
      <p:bldP spid="53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7577" y="334852"/>
            <a:ext cx="10315980" cy="9214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4ـ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اگر اسم بعد از اسم اشاره دارای « </a:t>
            </a:r>
            <a:r>
              <a:rPr lang="ar-SA" sz="2800" b="1" dirty="0">
                <a:solidFill>
                  <a:srgbClr val="FF0000"/>
                </a:solidFill>
                <a:cs typeface="B Titr" panose="00000700000000000000" pitchFamily="2" charset="-78"/>
              </a:rPr>
              <a:t>ال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» باشد ، اسم اشاره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«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B Kourosh" panose="00000400000000000000" pitchFamily="2" charset="-78"/>
              </a:rPr>
              <a:t>چه مفرد باشد و چه مثنی و جمع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»</a:t>
            </a:r>
          </a:p>
          <a:p>
            <a:pPr algn="ctr" rtl="1"/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به صورت مفرد ترجمه می کنیم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51833" y="2024200"/>
            <a:ext cx="3270910" cy="834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هؤلاءِ 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الْ</a:t>
            </a:r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مُعَـلِّـمونَ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797451" y="2383700"/>
            <a:ext cx="6400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311990" y="2037079"/>
            <a:ext cx="2781512" cy="693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rgbClr val="FFC000"/>
                </a:solidFill>
                <a:cs typeface="2  Badr" panose="00000400000000000000" pitchFamily="2" charset="-78"/>
              </a:rPr>
              <a:t>این، معلم ها . . . </a:t>
            </a:r>
            <a:endParaRPr lang="en-US" sz="3200" b="1" dirty="0">
              <a:solidFill>
                <a:srgbClr val="FFC000"/>
              </a:solidFill>
              <a:cs typeface="2  Badr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52623" y="2062837"/>
            <a:ext cx="2696952" cy="834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هؤلاءِ مُعَـلِّـمونَ</a:t>
            </a:r>
            <a:endParaRPr lang="en-US" sz="32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36245" y="2409458"/>
            <a:ext cx="61259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8000" y="2062837"/>
            <a:ext cx="2965655" cy="693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rgbClr val="FFC000"/>
                </a:solidFill>
                <a:cs typeface="2  Badr" panose="00000400000000000000" pitchFamily="2" charset="-78"/>
              </a:rPr>
              <a:t>این ها، معلم هستند.</a:t>
            </a:r>
            <a:endParaRPr lang="en-US" sz="3200" b="1" dirty="0">
              <a:solidFill>
                <a:srgbClr val="FFC000"/>
              </a:solidFill>
              <a:cs typeface="2  Badr" panose="000004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03905" y="3641358"/>
            <a:ext cx="4763815" cy="7037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rgbClr val="FF0000"/>
                </a:solidFill>
                <a:cs typeface="Sultan Adan" panose="00000400000000000000" pitchFamily="2" charset="-78"/>
              </a:rPr>
              <a:t>اسم اشاره به مکان</a:t>
            </a:r>
            <a:endParaRPr lang="en-US" sz="3200" b="1" dirty="0">
              <a:solidFill>
                <a:srgbClr val="FF0000"/>
              </a:solidFill>
              <a:cs typeface="Sultan Adan" panose="00000400000000000000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91116" y="4244669"/>
            <a:ext cx="1978926" cy="798584"/>
          </a:xfrm>
          <a:prstGeom prst="straightConnector1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6901464" y="5063134"/>
            <a:ext cx="1791974" cy="734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rgbClr val="00B050"/>
                </a:solidFill>
                <a:cs typeface="A EntezareZohoor 1 **" panose="00000700000000000000" pitchFamily="2" charset="-78"/>
              </a:rPr>
              <a:t>نزدیک</a:t>
            </a:r>
            <a:endParaRPr lang="en-US" sz="3200" b="1" dirty="0">
              <a:solidFill>
                <a:srgbClr val="00B050"/>
              </a:solidFill>
              <a:cs typeface="A EntezareZohoor 1 **" panose="00000700000000000000" pitchFamily="2" charset="-7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548840" y="4261128"/>
            <a:ext cx="1970302" cy="777900"/>
          </a:xfrm>
          <a:prstGeom prst="straightConnector1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2480879" y="4973115"/>
            <a:ext cx="1791974" cy="734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rgbClr val="00B050"/>
                </a:solidFill>
                <a:cs typeface="A EntezareZohoor 1 **" panose="00000700000000000000" pitchFamily="2" charset="-78"/>
              </a:rPr>
              <a:t>دور</a:t>
            </a:r>
            <a:endParaRPr lang="en-US" sz="3200" b="1" dirty="0">
              <a:solidFill>
                <a:srgbClr val="00B050"/>
              </a:solidFill>
              <a:cs typeface="A EntezareZohoor 1 **" panose="00000700000000000000" pitchFamily="2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797451" y="5700568"/>
            <a:ext cx="0" cy="36576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76866" y="5615192"/>
            <a:ext cx="0" cy="36576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7011227" y="6066510"/>
            <a:ext cx="1572447" cy="737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rgbClr val="FF0000"/>
                </a:solidFill>
                <a:cs typeface="2  Mitra_4 (MRT)" panose="00000700000000000000" pitchFamily="2" charset="-78"/>
              </a:rPr>
              <a:t>هُنا</a:t>
            </a:r>
            <a:endParaRPr lang="en-US" b="1" dirty="0">
              <a:solidFill>
                <a:srgbClr val="FF0000"/>
              </a:solidFill>
              <a:cs typeface="2  Mitra_4 (MRT)" panose="00000700000000000000" pitchFamily="2" charset="-7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480879" y="6031196"/>
            <a:ext cx="1572447" cy="737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rgbClr val="FF0000"/>
                </a:solidFill>
                <a:cs typeface="2  Mitra_4 (MRT)" panose="00000700000000000000" pitchFamily="2" charset="-78"/>
              </a:rPr>
              <a:t>هُناکَ</a:t>
            </a:r>
            <a:endParaRPr lang="en-US" b="1" dirty="0">
              <a:solidFill>
                <a:srgbClr val="FF0000"/>
              </a:solidFill>
              <a:cs typeface="2  Mitra_4 (MRT)" panose="00000700000000000000" pitchFamily="2" charset="-78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878448" y="2858249"/>
            <a:ext cx="3270910" cy="834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هاتانِ 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الْ</a:t>
            </a:r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مُعَـلِّـمَ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تـ</a:t>
            </a:r>
            <a:r>
              <a:rPr lang="fa-IR" sz="3200" b="1" dirty="0">
                <a:solidFill>
                  <a:srgbClr val="00B050"/>
                </a:solidFill>
                <a:cs typeface="2  Badr" panose="00000400000000000000" pitchFamily="2" charset="-78"/>
              </a:rPr>
              <a:t>انِ</a:t>
            </a:r>
            <a:endParaRPr lang="en-US" sz="3200" b="1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757794" y="3176039"/>
            <a:ext cx="54864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5289823" y="2798346"/>
            <a:ext cx="2781512" cy="693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rgbClr val="FFC000"/>
                </a:solidFill>
                <a:cs typeface="2  Badr" panose="00000400000000000000" pitchFamily="2" charset="-78"/>
              </a:rPr>
              <a:t>این، دو معلم . . . </a:t>
            </a:r>
            <a:endParaRPr lang="en-US" sz="3200" b="1" dirty="0">
              <a:solidFill>
                <a:srgbClr val="FFC000"/>
              </a:solidFill>
              <a:cs typeface="2  Badr" panose="00000400000000000000" pitchFamily="2" charset="-78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917793" y="2773078"/>
            <a:ext cx="3270910" cy="8349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chemeClr val="tx1"/>
                </a:solidFill>
                <a:cs typeface="2  Badr" panose="00000400000000000000" pitchFamily="2" charset="-78"/>
              </a:rPr>
              <a:t>هاتانِ مُعَـلِّـمَ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تـ</a:t>
            </a:r>
            <a:r>
              <a:rPr lang="fa-IR" sz="3200" b="1" dirty="0">
                <a:solidFill>
                  <a:srgbClr val="00B050"/>
                </a:solidFill>
                <a:cs typeface="2  Badr" panose="00000400000000000000" pitchFamily="2" charset="-78"/>
              </a:rPr>
              <a:t>انِ</a:t>
            </a:r>
            <a:endParaRPr lang="en-US" sz="3200" b="1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900721" y="3122238"/>
            <a:ext cx="54864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25458" y="2754451"/>
            <a:ext cx="2965655" cy="693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3200" b="1" dirty="0">
                <a:solidFill>
                  <a:srgbClr val="FFC000"/>
                </a:solidFill>
                <a:cs typeface="2  Badr" panose="00000400000000000000" pitchFamily="2" charset="-78"/>
              </a:rPr>
              <a:t>این دو، معلم هستند.</a:t>
            </a:r>
            <a:endParaRPr lang="en-US" sz="3200" b="1" dirty="0">
              <a:solidFill>
                <a:srgbClr val="FFC000"/>
              </a:solidFill>
              <a:cs typeface="2  Badr" panose="00000400000000000000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02064" y="1321808"/>
            <a:ext cx="10315980" cy="6532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ولی اگر آن اسم « </a:t>
            </a:r>
            <a:r>
              <a:rPr lang="ar-SA" sz="2800" b="1" dirty="0">
                <a:solidFill>
                  <a:srgbClr val="FF0000"/>
                </a:solidFill>
                <a:cs typeface="B Titr" panose="00000700000000000000" pitchFamily="2" charset="-78"/>
              </a:rPr>
              <a:t>ال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» نداشته باشد ، اسم اشاره با توجه به معنای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اصلی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اش ترجمه می کنیم.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2487097-2F7E-5F42-8A21-4FAA55338F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93" y="4438595"/>
            <a:ext cx="2286733" cy="180397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07535F-A6F7-FA46-B494-02580EA04820}"/>
              </a:ext>
            </a:extLst>
          </p:cNvPr>
          <p:cNvSpPr txBox="1"/>
          <p:nvPr/>
        </p:nvSpPr>
        <p:spPr>
          <a:xfrm>
            <a:off x="9941906" y="6195800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extLst>
      <p:ext uri="{BB962C8B-B14F-4D97-AF65-F5344CB8AC3E}">
        <p14:creationId xmlns:p14="http://schemas.microsoft.com/office/powerpoint/2010/main" val="31282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3" grpId="0"/>
      <p:bldP spid="16" grpId="0"/>
      <p:bldP spid="21" grpId="0"/>
      <p:bldP spid="26" grpId="0"/>
      <p:bldP spid="27" grpId="0"/>
      <p:bldP spid="33" grpId="0"/>
      <p:bldP spid="35" grpId="0"/>
      <p:bldP spid="36" grpId="0"/>
      <p:bldP spid="40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79834" y="3164858"/>
            <a:ext cx="2326759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کلمات پرسشی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9303315" y="501886"/>
            <a:ext cx="476519" cy="6014434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963582" y="420740"/>
            <a:ext cx="1549597" cy="692970"/>
            <a:chOff x="7615451" y="371555"/>
            <a:chExt cx="1549597" cy="692970"/>
          </a:xfrm>
        </p:grpSpPr>
        <p:sp>
          <p:nvSpPr>
            <p:cNvPr id="6" name="TextBox 5"/>
            <p:cNvSpPr txBox="1"/>
            <p:nvPr/>
          </p:nvSpPr>
          <p:spPr>
            <a:xfrm>
              <a:off x="7615451" y="476765"/>
              <a:ext cx="1549597" cy="5877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3200" b="1" dirty="0">
                  <a:solidFill>
                    <a:srgbClr val="0070C0"/>
                  </a:solidFill>
                  <a:cs typeface="2  Badr" panose="00000400000000000000" pitchFamily="2" charset="-78"/>
                </a:rPr>
                <a:t>1ـ هَلْ ، أ</a:t>
              </a:r>
              <a:endParaRPr lang="en-US" sz="3200" b="1" dirty="0">
                <a:solidFill>
                  <a:srgbClr val="0070C0"/>
                </a:solidFill>
                <a:cs typeface="2  Badr" panose="00000400000000000000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22019" y="371555"/>
              <a:ext cx="2530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3200" b="1" dirty="0">
                  <a:solidFill>
                    <a:srgbClr val="0070C0"/>
                  </a:solidFill>
                  <a:cs typeface="2  Badr" panose="00000400000000000000" pitchFamily="2" charset="-78"/>
                </a:rPr>
                <a:t>َ</a:t>
              </a:r>
              <a:endParaRPr lang="en-US" sz="3200" b="1" dirty="0">
                <a:solidFill>
                  <a:srgbClr val="0070C0"/>
                </a:solidFill>
                <a:cs typeface="2  Badr" panose="00000400000000000000" pitchFamily="2" charset="-78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648232" y="640648"/>
            <a:ext cx="5572630" cy="364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سؤالاتی به کار می رود که جوابش « </a:t>
            </a:r>
            <a:r>
              <a:rPr lang="fa-IR" b="1" dirty="0">
                <a:solidFill>
                  <a:srgbClr val="FF0000"/>
                </a:solidFill>
                <a:cs typeface="2  Lotus" panose="00000400000000000000" pitchFamily="2" charset="-78"/>
              </a:rPr>
              <a:t>بله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یا « </a:t>
            </a:r>
            <a:r>
              <a:rPr lang="fa-IR" b="1" dirty="0">
                <a:solidFill>
                  <a:srgbClr val="FF0000"/>
                </a:solidFill>
                <a:cs typeface="2  Lotus" panose="00000400000000000000" pitchFamily="2" charset="-78"/>
              </a:rPr>
              <a:t>خیر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است.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864975" y="823093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7215447" y="545000"/>
            <a:ext cx="658435" cy="430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400" b="1" dirty="0">
                <a:solidFill>
                  <a:schemeClr val="tx1"/>
                </a:solidFill>
                <a:cs typeface="2  Mitra_1 (MRT)" panose="00000700000000000000" pitchFamily="2" charset="-78"/>
              </a:rPr>
              <a:t>آیا 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34245" y="1199904"/>
            <a:ext cx="973955" cy="551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نَعَمْ</a:t>
            </a:r>
            <a:endParaRPr lang="en-US" sz="28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21223" y="1000820"/>
            <a:ext cx="0" cy="18288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40173" y="1000820"/>
            <a:ext cx="0" cy="18288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541787" y="1174381"/>
            <a:ext cx="596772" cy="5767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لا</a:t>
            </a:r>
            <a:endParaRPr lang="en-US" sz="28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5757" y="1596072"/>
            <a:ext cx="1034511" cy="587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rgbClr val="0070C0"/>
                </a:solidFill>
                <a:cs typeface="2  Badr" panose="00000400000000000000" pitchFamily="2" charset="-78"/>
              </a:rPr>
              <a:t>2ـ مَنْ</a:t>
            </a:r>
            <a:endParaRPr lang="en-US" sz="3200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267813" y="1966093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5559507" y="1681817"/>
            <a:ext cx="2754498" cy="4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2  Mitra_1 (MRT)" panose="00000700000000000000" pitchFamily="2" charset="-78"/>
              </a:rPr>
              <a:t>چه کسی ؟ چه کسانی 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798159" y="1769536"/>
            <a:ext cx="4142895" cy="3518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پرسش درباره « </a:t>
            </a:r>
            <a:r>
              <a:rPr lang="fa-IR" b="1" dirty="0">
                <a:solidFill>
                  <a:srgbClr val="FF0000"/>
                </a:solidFill>
                <a:cs typeface="2  Lotus" panose="00000400000000000000" pitchFamily="2" charset="-78"/>
              </a:rPr>
              <a:t>انسان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2008" y="3805882"/>
            <a:ext cx="16752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rgbClr val="0070C0"/>
                </a:solidFill>
                <a:cs typeface="2  Badr" panose="00000400000000000000" pitchFamily="2" charset="-78"/>
              </a:rPr>
              <a:t>5ـ ما ـ ماذا</a:t>
            </a:r>
            <a:endParaRPr lang="en-US" sz="3200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130653" y="3412847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069563" y="3831185"/>
            <a:ext cx="3579857" cy="4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2  Mitra_1 (MRT)" panose="00000700000000000000" pitchFamily="2" charset="-78"/>
              </a:rPr>
              <a:t>چه؟ چه چیزی ؟ چه چیزهایی؟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30088" y="2490258"/>
            <a:ext cx="4142895" cy="3518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سؤال از « </a:t>
            </a:r>
            <a:r>
              <a:rPr lang="fa-IR" b="1" dirty="0">
                <a:solidFill>
                  <a:srgbClr val="FF0000"/>
                </a:solidFill>
                <a:cs typeface="2  Lotus" panose="00000400000000000000" pitchFamily="2" charset="-78"/>
              </a:rPr>
              <a:t>صاحب یا مالک اشیاء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659874" y="4105421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7135946" y="3152079"/>
            <a:ext cx="977978" cy="3961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2  Mitra_1 (MRT)" panose="00000700000000000000" pitchFamily="2" charset="-78"/>
              </a:rPr>
              <a:t>کُجا 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799268" y="3219892"/>
            <a:ext cx="3544656" cy="3518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پرسش از « </a:t>
            </a:r>
            <a:r>
              <a:rPr lang="fa-IR" b="1" dirty="0">
                <a:solidFill>
                  <a:srgbClr val="FF0000"/>
                </a:solidFill>
                <a:cs typeface="2  Lotus" panose="00000400000000000000" pitchFamily="2" charset="-78"/>
              </a:rPr>
              <a:t>مکان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38597" y="4606189"/>
            <a:ext cx="119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rgbClr val="0070C0"/>
                </a:solidFill>
                <a:cs typeface="2  Badr" panose="00000400000000000000" pitchFamily="2" charset="-78"/>
              </a:rPr>
              <a:t>6ـ لِماذا</a:t>
            </a:r>
            <a:endParaRPr lang="en-US" sz="3200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14004" y="2305605"/>
            <a:ext cx="11842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rgbClr val="0070C0"/>
                </a:solidFill>
                <a:cs typeface="2  Badr" panose="00000400000000000000" pitchFamily="2" charset="-78"/>
              </a:rPr>
              <a:t>3ـ لِمَنْ</a:t>
            </a:r>
            <a:endParaRPr lang="en-US" sz="3200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8201437" y="2663925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4636394" y="2369515"/>
            <a:ext cx="3592303" cy="4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2  Mitra_1 (MRT)" panose="00000700000000000000" pitchFamily="2" charset="-78"/>
              </a:rPr>
              <a:t>برای چه کسی ؟ مال چه کسی 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59209" y="4679076"/>
            <a:ext cx="5840053" cy="4950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پرسش از « </a:t>
            </a:r>
            <a:r>
              <a:rPr lang="fa-IR" b="1" dirty="0">
                <a:solidFill>
                  <a:srgbClr val="FF0000"/>
                </a:solidFill>
                <a:cs typeface="2  Lotus" panose="00000400000000000000" pitchFamily="2" charset="-78"/>
              </a:rPr>
              <a:t>علت حوادث و اتفاقات و کارها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21129" y="3934197"/>
            <a:ext cx="3455594" cy="3518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سؤال از «</a:t>
            </a:r>
            <a:r>
              <a:rPr lang="fa-IR" b="1" dirty="0">
                <a:solidFill>
                  <a:srgbClr val="FF0000"/>
                </a:solidFill>
                <a:cs typeface="2  Lotus" panose="00000400000000000000" pitchFamily="2" charset="-78"/>
              </a:rPr>
              <a:t>اشیاء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 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8117273" y="4898576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258217" y="4630934"/>
            <a:ext cx="1859056" cy="4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2  Mitra_1 (MRT)" panose="00000700000000000000" pitchFamily="2" charset="-78"/>
              </a:rPr>
              <a:t>چرا؟ برای چه؟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27973" y="5262789"/>
            <a:ext cx="11962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rgbClr val="0070C0"/>
                </a:solidFill>
                <a:cs typeface="2  Badr" panose="00000400000000000000" pitchFamily="2" charset="-78"/>
              </a:rPr>
              <a:t>7ـ کَمْ </a:t>
            </a:r>
            <a:endParaRPr lang="en-US" sz="3200" b="1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8281351" y="5556899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6461693" y="5290105"/>
            <a:ext cx="1859056" cy="4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400" b="1" dirty="0">
                <a:solidFill>
                  <a:schemeClr val="tx1"/>
                </a:solidFill>
                <a:cs typeface="2  Mitra_1 (MRT)" panose="00000700000000000000" pitchFamily="2" charset="-78"/>
              </a:rPr>
              <a:t>چند؟ چه تعداد 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534957" y="5326179"/>
            <a:ext cx="3939533" cy="3826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سؤال از « </a:t>
            </a:r>
            <a:r>
              <a:rPr lang="fa-IR" b="1" dirty="0">
                <a:solidFill>
                  <a:srgbClr val="FF0000"/>
                </a:solidFill>
                <a:cs typeface="2  Lotus" panose="00000400000000000000" pitchFamily="2" charset="-78"/>
              </a:rPr>
              <a:t>تعداد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249506" y="5800757"/>
            <a:ext cx="1196264" cy="691218"/>
            <a:chOff x="8314004" y="5752801"/>
            <a:chExt cx="1196264" cy="691218"/>
          </a:xfrm>
        </p:grpSpPr>
        <p:sp>
          <p:nvSpPr>
            <p:cNvPr id="45" name="TextBox 44"/>
            <p:cNvSpPr txBox="1"/>
            <p:nvPr/>
          </p:nvSpPr>
          <p:spPr>
            <a:xfrm>
              <a:off x="8314004" y="5859244"/>
              <a:ext cx="119626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3200" b="1" dirty="0">
                  <a:solidFill>
                    <a:srgbClr val="0070C0"/>
                  </a:solidFill>
                  <a:cs typeface="2  Badr" panose="00000400000000000000" pitchFamily="2" charset="-78"/>
                </a:rPr>
                <a:t>8ـ أیُّ</a:t>
              </a:r>
              <a:endParaRPr lang="en-US" sz="3200" b="1" dirty="0">
                <a:solidFill>
                  <a:srgbClr val="0070C0"/>
                </a:solidFill>
                <a:cs typeface="2  Badr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804397" y="5752801"/>
              <a:ext cx="2530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3200" b="1" dirty="0">
                  <a:solidFill>
                    <a:srgbClr val="0070C0"/>
                  </a:solidFill>
                  <a:cs typeface="2  Badr" panose="00000400000000000000" pitchFamily="2" charset="-78"/>
                </a:rPr>
                <a:t>َ</a:t>
              </a:r>
              <a:endParaRPr lang="en-US" sz="3200" b="1" dirty="0">
                <a:solidFill>
                  <a:srgbClr val="0070C0"/>
                </a:solidFill>
                <a:cs typeface="2  Badr" panose="00000400000000000000" pitchFamily="2" charset="-78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327233" y="2549766"/>
            <a:ext cx="1207628" cy="1115668"/>
            <a:chOff x="8327233" y="2549766"/>
            <a:chExt cx="1207628" cy="1115668"/>
          </a:xfrm>
        </p:grpSpPr>
        <p:sp>
          <p:nvSpPr>
            <p:cNvPr id="29" name="TextBox 28"/>
            <p:cNvSpPr txBox="1"/>
            <p:nvPr/>
          </p:nvSpPr>
          <p:spPr>
            <a:xfrm>
              <a:off x="8327233" y="3080659"/>
              <a:ext cx="119626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3200" b="1" dirty="0">
                  <a:solidFill>
                    <a:srgbClr val="0070C0"/>
                  </a:solidFill>
                  <a:cs typeface="2  Badr" panose="00000400000000000000" pitchFamily="2" charset="-78"/>
                </a:rPr>
                <a:t>4ـ أیْنَ</a:t>
              </a:r>
              <a:endParaRPr lang="en-US" sz="3200" b="1" dirty="0">
                <a:solidFill>
                  <a:srgbClr val="0070C0"/>
                </a:solidFill>
                <a:cs typeface="2  Badr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flipH="1" flipV="1">
              <a:off x="8480644" y="2549766"/>
              <a:ext cx="10542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3200" b="1" dirty="0">
                  <a:solidFill>
                    <a:srgbClr val="0070C0"/>
                  </a:solidFill>
                  <a:cs typeface="2  Badr" panose="00000400000000000000" pitchFamily="2" charset="-78"/>
                </a:rPr>
                <a:t>َ</a:t>
              </a:r>
              <a:endParaRPr lang="en-US" sz="3200" b="1" dirty="0">
                <a:solidFill>
                  <a:srgbClr val="0070C0"/>
                </a:solidFill>
                <a:cs typeface="2  Badr" panose="00000400000000000000" pitchFamily="2" charset="-78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H="1">
            <a:off x="8237474" y="6239002"/>
            <a:ext cx="2743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7301112" y="6030867"/>
            <a:ext cx="982500" cy="4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2  Mitra_1 (MRT)" panose="00000700000000000000" pitchFamily="2" charset="-78"/>
              </a:rPr>
              <a:t>کدام ؟</a:t>
            </a:r>
            <a:endParaRPr lang="en-US" sz="2400" b="1" dirty="0">
              <a:solidFill>
                <a:schemeClr val="tx1"/>
              </a:solidFill>
              <a:cs typeface="2  Mitra_1 (MRT)" panose="00000700000000000000" pitchFamily="2" charset="-78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493199" y="6115106"/>
            <a:ext cx="3862901" cy="3675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برای « </a:t>
            </a:r>
            <a:r>
              <a:rPr lang="fa-IR" sz="4200" b="1" dirty="0">
                <a:solidFill>
                  <a:srgbClr val="FF0000"/>
                </a:solidFill>
                <a:cs typeface="2  Lotus" panose="00000400000000000000" pitchFamily="2" charset="-78"/>
              </a:rPr>
              <a:t>شناخت افراد یا اشیاء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2  Lotus" panose="00000400000000000000" pitchFamily="2" charset="-78"/>
              </a:rPr>
              <a:t>» به کار می رود.</a:t>
            </a:r>
            <a:endParaRPr lang="en-US" b="1" dirty="0">
              <a:solidFill>
                <a:schemeClr val="accent3">
                  <a:lumMod val="75000"/>
                </a:schemeClr>
              </a:solidFill>
              <a:cs typeface="2  Lotus" panose="000004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7229" y="1570737"/>
            <a:ext cx="13730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rgbClr val="FF0000"/>
                </a:solidFill>
                <a:cs typeface="_MRT_Khodkar" panose="00000700000000000000" pitchFamily="2" charset="-78"/>
              </a:rPr>
              <a:t>فقط انسان</a:t>
            </a:r>
            <a:endParaRPr lang="en-US" sz="3200" b="1" dirty="0">
              <a:solidFill>
                <a:srgbClr val="FF0000"/>
              </a:solidFill>
              <a:cs typeface="_MRT_Khodkar" panose="00000700000000000000" pitchFamily="2" charset="-78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76955F8-1A01-BC47-A2A4-B41E4F099E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1" y="100208"/>
            <a:ext cx="2286733" cy="180397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AAFB57F-974C-CE40-B67B-4F6B71B0EF01}"/>
              </a:ext>
            </a:extLst>
          </p:cNvPr>
          <p:cNvSpPr txBox="1"/>
          <p:nvPr/>
        </p:nvSpPr>
        <p:spPr>
          <a:xfrm>
            <a:off x="10083875" y="1904186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extLst>
      <p:ext uri="{BB962C8B-B14F-4D97-AF65-F5344CB8AC3E}">
        <p14:creationId xmlns:p14="http://schemas.microsoft.com/office/powerpoint/2010/main" val="15102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2" grpId="0"/>
      <p:bldP spid="13" grpId="0"/>
      <p:bldP spid="18" grpId="0"/>
      <p:bldP spid="20" grpId="0"/>
      <p:bldP spid="23" grpId="0"/>
      <p:bldP spid="24" grpId="0"/>
      <p:bldP spid="25" grpId="0"/>
      <p:bldP spid="27" grpId="0"/>
      <p:bldP spid="28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3" grpId="0"/>
      <p:bldP spid="44" grpId="0"/>
      <p:bldP spid="51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24" y="1843088"/>
            <a:ext cx="7519917" cy="2991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9484E6-7C02-7F4C-AA96-2889273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1" y="100208"/>
            <a:ext cx="2286733" cy="1803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17A757-CEA7-D345-B6B4-6DB1073E9A63}"/>
              </a:ext>
            </a:extLst>
          </p:cNvPr>
          <p:cNvSpPr txBox="1"/>
          <p:nvPr/>
        </p:nvSpPr>
        <p:spPr>
          <a:xfrm>
            <a:off x="10083875" y="1904186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extLst>
      <p:ext uri="{BB962C8B-B14F-4D97-AF65-F5344CB8AC3E}">
        <p14:creationId xmlns:p14="http://schemas.microsoft.com/office/powerpoint/2010/main" val="9848498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4842455" y="395861"/>
            <a:ext cx="5216919" cy="1646302"/>
          </a:xfrm>
        </p:spPr>
        <p:txBody>
          <a:bodyPr/>
          <a:lstStyle/>
          <a:p>
            <a:pPr algn="ctr" rtl="1"/>
            <a:r>
              <a:rPr lang="fa-IR" sz="9600" dirty="0">
                <a:solidFill>
                  <a:srgbClr val="C00000"/>
                </a:solidFill>
                <a:latin typeface="Moalla" panose="02000506000000020002" pitchFamily="2" charset="0"/>
                <a:cs typeface="2  Mitra_1 (MRT)" panose="00000700000000000000" pitchFamily="2" charset="-78"/>
              </a:rPr>
              <a:t>مرور قواعد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93195" y="2286861"/>
            <a:ext cx="7903532" cy="19507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15000" dirty="0">
                <a:solidFill>
                  <a:srgbClr val="FFFF00"/>
                </a:solidFill>
                <a:latin typeface="Moalla" panose="02000506000000020002" pitchFamily="2" charset="0"/>
                <a:cs typeface="Moalla" panose="02000506000000020002" pitchFamily="2" charset="0"/>
              </a:rPr>
              <a:t>عربی هفتم</a:t>
            </a:r>
            <a:endParaRPr lang="en-US" sz="15000" dirty="0">
              <a:solidFill>
                <a:srgbClr val="FFFF00"/>
              </a:solidFill>
              <a:latin typeface="Moalla" panose="02000506000000020002" pitchFamily="2" charset="0"/>
              <a:cs typeface="Moalla" panose="02000506000000020002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4" y="3645152"/>
            <a:ext cx="1994615" cy="2659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92FB4A-83D1-FD4C-8CC1-4B06108229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1" y="100208"/>
            <a:ext cx="2286733" cy="18039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DCE69B-452C-B548-B522-AE39C290FF6E}"/>
              </a:ext>
            </a:extLst>
          </p:cNvPr>
          <p:cNvSpPr txBox="1"/>
          <p:nvPr/>
        </p:nvSpPr>
        <p:spPr>
          <a:xfrm>
            <a:off x="10083875" y="1904186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www.tizline.ir</a:t>
            </a:r>
          </a:p>
        </p:txBody>
      </p:sp>
    </p:spTree>
    <p:extLst>
      <p:ext uri="{BB962C8B-B14F-4D97-AF65-F5344CB8AC3E}">
        <p14:creationId xmlns:p14="http://schemas.microsoft.com/office/powerpoint/2010/main" val="44904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350" y="348062"/>
            <a:ext cx="7222385" cy="1364828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solidFill>
                  <a:schemeClr val="tx1"/>
                </a:solidFill>
                <a:latin typeface="_L4i_Nastaliq" panose="02020505000000020003" pitchFamily="18" charset="0"/>
                <a:cs typeface="2  Mitra_1 (MRT)" panose="00000700000000000000" pitchFamily="2" charset="-78"/>
              </a:rPr>
              <a:t>حروف الفبا در زبان عربی </a:t>
            </a:r>
            <a:r>
              <a:rPr lang="fa-IR" sz="3200" u="sng" dirty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29</a:t>
            </a:r>
            <a:r>
              <a:rPr lang="fa-IR" sz="3200" dirty="0">
                <a:solidFill>
                  <a:schemeClr val="tx1"/>
                </a:solidFill>
                <a:latin typeface="_L4i_Nastaliq" panose="02020505000000020003" pitchFamily="18" charset="0"/>
                <a:cs typeface="2  Mitra_1 (MRT)" panose="00000700000000000000" pitchFamily="2" charset="-78"/>
              </a:rPr>
              <a:t> حرف است.</a:t>
            </a:r>
            <a:endParaRPr lang="en-US" sz="3200" dirty="0">
              <a:solidFill>
                <a:schemeClr val="tx1"/>
              </a:solidFill>
              <a:latin typeface="_L4i_Nastaliq" panose="02020505000000020003" pitchFamily="18" charset="0"/>
              <a:cs typeface="2  Mitra_1 (MRT)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5758" y="1198068"/>
            <a:ext cx="9994006" cy="136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dirty="0">
                <a:latin typeface="_L4i_Nastaliq" panose="02020505000000020003" pitchFamily="18" charset="0"/>
                <a:cs typeface="2  Mitra_1 (MRT)" panose="00000700000000000000" pitchFamily="2" charset="-78"/>
              </a:rPr>
              <a:t>در زبان عربی نوشتاری ( فصیح )  ، حروف </a:t>
            </a:r>
            <a:r>
              <a:rPr lang="fa-IR" sz="3200" dirty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گ</a:t>
            </a:r>
            <a:r>
              <a:rPr lang="fa-IR" sz="3200" dirty="0">
                <a:latin typeface="_L4i_Nastaliq" panose="02020505000000020003" pitchFamily="18" charset="0"/>
                <a:cs typeface="2  Mitra_1 (MRT)" panose="00000700000000000000" pitchFamily="2" charset="-78"/>
              </a:rPr>
              <a:t> ، </a:t>
            </a:r>
            <a:r>
              <a:rPr lang="fa-IR" sz="3200" dirty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چ</a:t>
            </a:r>
            <a:r>
              <a:rPr lang="fa-IR" sz="3200" dirty="0">
                <a:latin typeface="_L4i_Nastaliq" panose="02020505000000020003" pitchFamily="18" charset="0"/>
                <a:cs typeface="2  Mitra_1 (MRT)" panose="00000700000000000000" pitchFamily="2" charset="-78"/>
              </a:rPr>
              <a:t> ، </a:t>
            </a:r>
            <a:r>
              <a:rPr lang="fa-IR" sz="3200" dirty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پ</a:t>
            </a:r>
            <a:r>
              <a:rPr lang="fa-IR" sz="3200" dirty="0">
                <a:latin typeface="_L4i_Nastaliq" panose="02020505000000020003" pitchFamily="18" charset="0"/>
                <a:cs typeface="2  Mitra_1 (MRT)" panose="00000700000000000000" pitchFamily="2" charset="-78"/>
              </a:rPr>
              <a:t> ، </a:t>
            </a:r>
            <a:r>
              <a:rPr lang="fa-IR" sz="3200" dirty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ژ</a:t>
            </a:r>
            <a:r>
              <a:rPr lang="fa-IR" sz="3200" dirty="0">
                <a:latin typeface="_L4i_Nastaliq" panose="02020505000000020003" pitchFamily="18" charset="0"/>
                <a:cs typeface="2  Mitra_1 (MRT)" panose="00000700000000000000" pitchFamily="2" charset="-78"/>
              </a:rPr>
              <a:t> وجود ندارد.</a:t>
            </a:r>
            <a:endParaRPr lang="en-US" sz="3200" dirty="0">
              <a:latin typeface="_L4i_Nastaliq" panose="02020505000000020003" pitchFamily="18" charset="0"/>
              <a:cs typeface="2  Mitra_1 (MRT)" panose="000007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632" y="2060954"/>
            <a:ext cx="3501723" cy="136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u="sng" dirty="0">
                <a:solidFill>
                  <a:srgbClr val="7030A0"/>
                </a:solidFill>
                <a:latin typeface="_L4i_Nastaliq" panose="02020505000000020003" pitchFamily="18" charset="0"/>
                <a:cs typeface="_L4i_Dast-Nevis" panose="03000400000000000000" pitchFamily="66" charset="-78"/>
              </a:rPr>
              <a:t>حرکات در زبان عربی: </a:t>
            </a:r>
            <a:endParaRPr lang="en-US" u="sng" dirty="0">
              <a:solidFill>
                <a:srgbClr val="7030A0"/>
              </a:solidFill>
              <a:latin typeface="_L4i_Nastaliq" panose="02020505000000020003" pitchFamily="18" charset="0"/>
              <a:cs typeface="_L4i_Dast-Nevis" panose="03000400000000000000" pitchFamily="66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98546" y="3425782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latin typeface="_L4i_Nastaliq" panose="02020505000000020003" pitchFamily="18" charset="0"/>
                <a:cs typeface="A EntezareZohoor 1 **" panose="00000700000000000000" pitchFamily="2" charset="-78"/>
              </a:rPr>
              <a:t>فَتْحِه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67867" y="3425782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solidFill>
                  <a:srgbClr val="00B050"/>
                </a:solidFill>
                <a:latin typeface="_L4i_Nastaliq" panose="02020505000000020003" pitchFamily="18" charset="0"/>
                <a:cs typeface="A EntezareZohoor 1 **" panose="00000700000000000000" pitchFamily="2" charset="-78"/>
              </a:rPr>
              <a:t>ــَـ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71985" y="3412905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latin typeface="_L4i_Nastaliq" panose="02020505000000020003" pitchFamily="18" charset="0"/>
                <a:cs typeface="A EntezareZohoor 1 **" panose="00000700000000000000" pitchFamily="2" charset="-78"/>
              </a:rPr>
              <a:t>کَسْرِه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97626" y="3367665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solidFill>
                  <a:srgbClr val="00B050"/>
                </a:solidFill>
                <a:latin typeface="_L4i_Nastaliq" panose="02020505000000020003" pitchFamily="18" charset="0"/>
                <a:cs typeface="A EntezareZohoor 1 **" panose="00000700000000000000" pitchFamily="2" charset="-78"/>
              </a:rPr>
              <a:t>ــِـ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54382" y="3412904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latin typeface="_L4i_Nastaliq" panose="02020505000000020003" pitchFamily="18" charset="0"/>
                <a:cs typeface="A EntezareZohoor 1 **" panose="00000700000000000000" pitchFamily="2" charset="-78"/>
              </a:rPr>
              <a:t>ضَمِّه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14308" y="3387146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solidFill>
                  <a:srgbClr val="00B050"/>
                </a:solidFill>
                <a:latin typeface="_L4i_Nastaliq" panose="02020505000000020003" pitchFamily="18" charset="0"/>
                <a:cs typeface="A EntezareZohoor 1 **" panose="00000700000000000000" pitchFamily="2" charset="-78"/>
              </a:rPr>
              <a:t>ــُـ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741629" y="4362813"/>
            <a:ext cx="1338963" cy="1209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u="sng" dirty="0">
                <a:solidFill>
                  <a:srgbClr val="002060"/>
                </a:solidFill>
                <a:latin typeface="_L4i_Nastaliq" panose="02020505000000020003" pitchFamily="18" charset="0"/>
                <a:cs typeface="_L4i_Dast-Nevis" panose="03000400000000000000" pitchFamily="66" charset="-78"/>
              </a:rPr>
              <a:t>تنوین</a:t>
            </a:r>
            <a:endParaRPr lang="en-US" u="sng" dirty="0">
              <a:solidFill>
                <a:srgbClr val="002060"/>
              </a:solidFill>
              <a:latin typeface="_L4i_Nastaliq" panose="02020505000000020003" pitchFamily="18" charset="0"/>
              <a:cs typeface="_L4i_Dast-Nevis" panose="03000400000000000000" pitchFamily="66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37813" y="4711198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latin typeface="_L4i_Nastaliq" panose="02020505000000020003" pitchFamily="18" charset="0"/>
                <a:cs typeface="A EntezareZohoor 1 **" panose="00000700000000000000" pitchFamily="2" charset="-78"/>
              </a:rPr>
              <a:t>ــًـ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97626" y="4706402"/>
            <a:ext cx="1262128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solidFill>
                  <a:srgbClr val="00B050"/>
                </a:solidFill>
                <a:latin typeface="_L4i_Nastaliq" panose="02020505000000020003" pitchFamily="18" charset="0"/>
                <a:cs typeface="2  Mitra_1 (MRT)" panose="00000700000000000000" pitchFamily="2" charset="-78"/>
              </a:rPr>
              <a:t>ـَ  نْ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2  Mitra_1 (MRT)" panose="000007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40043" y="4711198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latin typeface="_L4i_Nastaliq" panose="02020505000000020003" pitchFamily="18" charset="0"/>
                <a:cs typeface="A EntezareZohoor 1 **" panose="00000700000000000000" pitchFamily="2" charset="-78"/>
              </a:rPr>
              <a:t>ــٍـ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92254" y="4703435"/>
            <a:ext cx="1262128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solidFill>
                  <a:srgbClr val="00B050"/>
                </a:solidFill>
                <a:latin typeface="_L4i_Nastaliq" panose="02020505000000020003" pitchFamily="18" charset="0"/>
                <a:cs typeface="2  Mitra_1 (MRT)" panose="00000700000000000000" pitchFamily="2" charset="-78"/>
              </a:rPr>
              <a:t>ـِ  نْ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2  Mitra_1 (MRT)" panose="000007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69360" y="4703436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latin typeface="_L4i_Nastaliq" panose="02020505000000020003" pitchFamily="18" charset="0"/>
                <a:cs typeface="A EntezareZohoor 1 **" panose="00000700000000000000" pitchFamily="2" charset="-78"/>
              </a:rPr>
              <a:t>ــٌـ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488" y="4695673"/>
            <a:ext cx="1262128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solidFill>
                  <a:srgbClr val="00B050"/>
                </a:solidFill>
                <a:latin typeface="_L4i_Nastaliq" panose="02020505000000020003" pitchFamily="18" charset="0"/>
                <a:cs typeface="2  Mitra_1 (MRT)" panose="00000700000000000000" pitchFamily="2" charset="-78"/>
              </a:rPr>
              <a:t>ـُ  نْ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2  Mitra_1 (MRT)" panose="000007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498939" y="5572762"/>
            <a:ext cx="1530590" cy="11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>
                <a:solidFill>
                  <a:srgbClr val="FF0000"/>
                </a:solidFill>
                <a:latin typeface="_L4i_Nastaliq" panose="02020505000000020003" pitchFamily="18" charset="0"/>
                <a:cs typeface="_L4i_Dast-Nevis" panose="03000400000000000000" pitchFamily="66" charset="-78"/>
              </a:rPr>
              <a:t>نَـصْـب</a:t>
            </a:r>
            <a:endParaRPr lang="en-US" dirty="0">
              <a:solidFill>
                <a:srgbClr val="FF0000"/>
              </a:solidFill>
              <a:latin typeface="_L4i_Nastaliq" panose="02020505000000020003" pitchFamily="18" charset="0"/>
              <a:cs typeface="_L4i_Dast-Nevis" panose="03000400000000000000" pitchFamily="66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140226" y="3338934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latin typeface="_L4i_Nastaliq" panose="02020505000000020003" pitchFamily="18" charset="0"/>
                <a:cs typeface="A EntezareZohoor 1 **" panose="00000700000000000000" pitchFamily="2" charset="-78"/>
              </a:rPr>
              <a:t>ساکِن </a:t>
            </a:r>
            <a:endParaRPr lang="en-US" sz="4000" dirty="0"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75056" y="3338933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b="1" dirty="0">
                <a:latin typeface="_L4i_Nastaliq" panose="02020505000000020003" pitchFamily="18" charset="0"/>
                <a:cs typeface="2  Traffic" panose="00000400000000000000" pitchFamily="2" charset="-78"/>
              </a:rPr>
              <a:t>سُکون</a:t>
            </a:r>
            <a:endParaRPr lang="en-US" sz="2000" b="1" dirty="0">
              <a:latin typeface="_L4i_Nastaliq" panose="02020505000000020003" pitchFamily="18" charset="0"/>
              <a:cs typeface="2  Traffic" panose="000004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30632" y="3308057"/>
            <a:ext cx="1104920" cy="119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dirty="0">
                <a:solidFill>
                  <a:srgbClr val="00B050"/>
                </a:solidFill>
                <a:latin typeface="_L4i_Nastaliq" panose="02020505000000020003" pitchFamily="18" charset="0"/>
                <a:cs typeface="A EntezareZohoor 1 **" panose="00000700000000000000" pitchFamily="2" charset="-78"/>
              </a:rPr>
              <a:t>ــْـ</a:t>
            </a:r>
            <a:endParaRPr lang="en-US" sz="4000" dirty="0">
              <a:solidFill>
                <a:srgbClr val="00B050"/>
              </a:solidFill>
              <a:latin typeface="_L4i_Nastaliq" panose="02020505000000020003" pitchFamily="18" charset="0"/>
              <a:cs typeface="A EntezareZohoor 1 **" panose="00000700000000000000" pitchFamily="2" charset="-7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45689" y="5642601"/>
            <a:ext cx="1530590" cy="11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>
                <a:solidFill>
                  <a:srgbClr val="FF0000"/>
                </a:solidFill>
                <a:latin typeface="_L4i_Nastaliq" panose="02020505000000020003" pitchFamily="18" charset="0"/>
                <a:cs typeface="_L4i_Dast-Nevis" panose="03000400000000000000" pitchFamily="66" charset="-78"/>
              </a:rPr>
              <a:t>جَـر</a:t>
            </a:r>
            <a:endParaRPr lang="en-US" dirty="0">
              <a:solidFill>
                <a:srgbClr val="FF0000"/>
              </a:solidFill>
              <a:latin typeface="_L4i_Nastaliq" panose="02020505000000020003" pitchFamily="18" charset="0"/>
              <a:cs typeface="_L4i_Dast-Nevis" panose="03000400000000000000" pitchFamily="66" charset="-78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274886" y="5522727"/>
            <a:ext cx="1530590" cy="11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>
                <a:solidFill>
                  <a:srgbClr val="FF0000"/>
                </a:solidFill>
                <a:latin typeface="_L4i_Nastaliq" panose="02020505000000020003" pitchFamily="18" charset="0"/>
                <a:cs typeface="_L4i_Dast-Nevis" panose="03000400000000000000" pitchFamily="66" charset="-78"/>
              </a:rPr>
              <a:t>رَفْــع</a:t>
            </a:r>
            <a:endParaRPr lang="en-US" dirty="0">
              <a:solidFill>
                <a:srgbClr val="FF0000"/>
              </a:solidFill>
              <a:latin typeface="_L4i_Nastaliq" panose="02020505000000020003" pitchFamily="18" charset="0"/>
              <a:cs typeface="_L4i_Dast-Nevis" panose="03000400000000000000" pitchFamily="66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7734BB-9C11-B04A-BCBD-30D3A8C467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1" y="100208"/>
            <a:ext cx="2286733" cy="180397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E5A0B62-D301-214C-9D67-ED832B282836}"/>
              </a:ext>
            </a:extLst>
          </p:cNvPr>
          <p:cNvSpPr txBox="1"/>
          <p:nvPr/>
        </p:nvSpPr>
        <p:spPr>
          <a:xfrm>
            <a:off x="10083875" y="1904186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20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774" y="1906075"/>
            <a:ext cx="1520919" cy="1197734"/>
          </a:xfrm>
        </p:spPr>
        <p:txBody>
          <a:bodyPr>
            <a:normAutofit/>
          </a:bodyPr>
          <a:lstStyle/>
          <a:p>
            <a:pPr algn="ctr" rtl="1"/>
            <a:r>
              <a:rPr lang="fa-IR" sz="6000" dirty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کلمه</a:t>
            </a:r>
            <a:endParaRPr lang="en-US" sz="6000" dirty="0">
              <a:solidFill>
                <a:srgbClr val="FF0000"/>
              </a:solidFill>
              <a:latin typeface="_L4i_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23387" y="1906075"/>
            <a:ext cx="1520919" cy="11977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6000" dirty="0">
                <a:solidFill>
                  <a:srgbClr val="FF0000"/>
                </a:solidFill>
                <a:latin typeface="_L4i_Nastaliq" panose="02020505000000020003" pitchFamily="18" charset="0"/>
                <a:cs typeface="B Titr" panose="00000700000000000000" pitchFamily="2" charset="-78"/>
              </a:rPr>
              <a:t>انواع</a:t>
            </a:r>
            <a:endParaRPr lang="en-US" sz="6000" dirty="0">
              <a:solidFill>
                <a:srgbClr val="FF0000"/>
              </a:solidFill>
              <a:latin typeface="_L4i_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632620" y="463640"/>
            <a:ext cx="605306" cy="3837908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1019" y="394576"/>
            <a:ext cx="167425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6000" dirty="0">
                <a:solidFill>
                  <a:srgbClr val="0070C0"/>
                </a:solidFill>
                <a:cs typeface="B Vahid" panose="00000700000000000000" pitchFamily="2" charset="-78"/>
              </a:rPr>
              <a:t>اسم</a:t>
            </a:r>
            <a:endParaRPr lang="en-US" sz="6000" dirty="0">
              <a:solidFill>
                <a:srgbClr val="0070C0"/>
              </a:solidFill>
              <a:cs typeface="B Vahid" panose="00000700000000000000" pitchFamily="2" charset="-78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5261019" y="1918956"/>
            <a:ext cx="167425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6000" dirty="0">
                <a:solidFill>
                  <a:srgbClr val="0070C0"/>
                </a:solidFill>
                <a:cs typeface="B Vahid" panose="00000700000000000000" pitchFamily="2" charset="-78"/>
              </a:rPr>
              <a:t>فعل</a:t>
            </a:r>
            <a:endParaRPr lang="en-US" sz="6000" dirty="0">
              <a:solidFill>
                <a:srgbClr val="0070C0"/>
              </a:solidFill>
              <a:cs typeface="B Vahid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1853" y="3380711"/>
            <a:ext cx="167425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6000" dirty="0">
                <a:solidFill>
                  <a:srgbClr val="0070C0"/>
                </a:solidFill>
                <a:cs typeface="B Vahid" panose="00000700000000000000" pitchFamily="2" charset="-78"/>
              </a:rPr>
              <a:t>حرف</a:t>
            </a:r>
            <a:endParaRPr lang="en-US" sz="6000" dirty="0">
              <a:solidFill>
                <a:srgbClr val="0070C0"/>
              </a:solidFill>
              <a:cs typeface="B Vahid" panose="00000700000000000000" pitchFamily="2" charset="-78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6038980" y="4396374"/>
            <a:ext cx="0" cy="63972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54449" y="4990570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cs typeface="B Vahid" panose="00000700000000000000" pitchFamily="2" charset="-78"/>
              </a:rPr>
              <a:t>فی</a:t>
            </a:r>
            <a:endParaRPr lang="en-US" sz="4000" dirty="0">
              <a:cs typeface="B Vahid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1721" y="4990570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schemeClr val="accent5">
                    <a:lumMod val="75000"/>
                  </a:schemeClr>
                </a:solidFill>
                <a:cs typeface="B Vahid" panose="00000700000000000000" pitchFamily="2" charset="-78"/>
              </a:rPr>
              <a:t>در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Vahid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9748" y="5016328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cs typeface="B Vahid" panose="00000700000000000000" pitchFamily="2" charset="-78"/>
              </a:rPr>
              <a:t>مِنْ</a:t>
            </a:r>
            <a:endParaRPr lang="en-US" sz="4000" dirty="0">
              <a:cs typeface="B Vahid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1709" y="5036097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schemeClr val="accent5">
                    <a:lumMod val="75000"/>
                  </a:schemeClr>
                </a:solidFill>
                <a:cs typeface="B Vahid" panose="00000700000000000000" pitchFamily="2" charset="-78"/>
              </a:rPr>
              <a:t>از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Vahid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9287" y="5073658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cs typeface="B Vahid" panose="00000700000000000000" pitchFamily="2" charset="-78"/>
              </a:rPr>
              <a:t>إلَی</a:t>
            </a:r>
            <a:endParaRPr lang="en-US" sz="4000" dirty="0">
              <a:cs typeface="B Vahid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5174" y="5058094"/>
            <a:ext cx="286736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schemeClr val="accent5">
                    <a:lumMod val="75000"/>
                  </a:schemeClr>
                </a:solidFill>
                <a:cs typeface="B Vahid" panose="00000700000000000000" pitchFamily="2" charset="-78"/>
              </a:rPr>
              <a:t>به ، به سوی ، تا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Vahid" panose="000007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2177" y="5036097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cs typeface="B Vahid" panose="00000700000000000000" pitchFamily="2" charset="-78"/>
              </a:rPr>
              <a:t>عَـلَی</a:t>
            </a:r>
            <a:endParaRPr lang="en-US" sz="4000" dirty="0">
              <a:cs typeface="B Vahid" panose="000007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8139" y="5036110"/>
            <a:ext cx="286736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schemeClr val="accent5">
                    <a:lumMod val="75000"/>
                  </a:schemeClr>
                </a:solidFill>
                <a:cs typeface="B Vahid" panose="00000700000000000000" pitchFamily="2" charset="-78"/>
              </a:rPr>
              <a:t>بر ، روی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Vahid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813" y="5974719"/>
            <a:ext cx="14056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cs typeface="B Vahid" panose="00000700000000000000" pitchFamily="2" charset="-78"/>
              </a:rPr>
              <a:t>بِـ</a:t>
            </a:r>
            <a:endParaRPr lang="en-US" sz="4000" dirty="0">
              <a:cs typeface="B Vahid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4727" y="5991259"/>
            <a:ext cx="286736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schemeClr val="accent5">
                    <a:lumMod val="75000"/>
                  </a:schemeClr>
                </a:solidFill>
                <a:cs typeface="B Vahid" panose="00000700000000000000" pitchFamily="2" charset="-78"/>
              </a:rPr>
              <a:t>به ، به وسیله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Vahid" panose="000007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54B9FF-A61B-D845-91E1-CFC43B4AF8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1" y="100208"/>
            <a:ext cx="2286733" cy="18039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1D6F28-6702-4A42-8153-4B2C3FA834AC}"/>
              </a:ext>
            </a:extLst>
          </p:cNvPr>
          <p:cNvSpPr txBox="1"/>
          <p:nvPr/>
        </p:nvSpPr>
        <p:spPr>
          <a:xfrm>
            <a:off x="10083875" y="1904186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2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  <p:bldP spid="8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231" y="429296"/>
            <a:ext cx="4109574" cy="794197"/>
          </a:xfrm>
        </p:spPr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نشانه های اسم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58517" y="2146470"/>
            <a:ext cx="5736931" cy="79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>
                <a:solidFill>
                  <a:schemeClr val="tx1"/>
                </a:solidFill>
                <a:cs typeface="2  Yekan" panose="00000400000000000000" pitchFamily="2" charset="-78"/>
              </a:rPr>
              <a:t>1ـ </a:t>
            </a:r>
            <a:r>
              <a:rPr lang="ar-SA" dirty="0">
                <a:solidFill>
                  <a:schemeClr val="tx1"/>
                </a:solidFill>
                <a:cs typeface="2  Yekan" panose="00000400000000000000" pitchFamily="2" charset="-78"/>
              </a:rPr>
              <a:t>« الـ » ( الف و لام </a:t>
            </a:r>
            <a:r>
              <a:rPr lang="fa-IR" dirty="0">
                <a:solidFill>
                  <a:schemeClr val="tx1"/>
                </a:solidFill>
                <a:cs typeface="2  Yekan" panose="00000400000000000000" pitchFamily="2" charset="-78"/>
              </a:rPr>
              <a:t>) در ابتدای کلمه</a:t>
            </a:r>
            <a:endParaRPr lang="en-US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40250" y="2071350"/>
            <a:ext cx="1405010" cy="69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dirty="0">
                <a:solidFill>
                  <a:srgbClr val="7030A0"/>
                </a:solidFill>
                <a:cs typeface="2  Badr" panose="00000400000000000000" pitchFamily="2" charset="-78"/>
              </a:rPr>
              <a:t>اَلْکِتابُ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56262" y="2071350"/>
            <a:ext cx="1405010" cy="69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dirty="0">
                <a:solidFill>
                  <a:srgbClr val="7030A0"/>
                </a:solidFill>
                <a:cs typeface="2  Badr" panose="00000400000000000000" pitchFamily="2" charset="-78"/>
              </a:rPr>
              <a:t>اَلْوَلَدُ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989" y="2062765"/>
            <a:ext cx="1405010" cy="69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dirty="0">
                <a:solidFill>
                  <a:srgbClr val="7030A0"/>
                </a:solidFill>
                <a:cs typeface="2  Badr" panose="00000400000000000000" pitchFamily="2" charset="-78"/>
              </a:rPr>
              <a:t>اَلشَّجَرَةُ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01018" y="3179999"/>
            <a:ext cx="5294430" cy="79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>
                <a:solidFill>
                  <a:schemeClr val="tx1"/>
                </a:solidFill>
                <a:cs typeface="2  Yekan" panose="00000400000000000000" pitchFamily="2" charset="-78"/>
              </a:rPr>
              <a:t>2ـ </a:t>
            </a:r>
            <a:r>
              <a:rPr lang="ar-SA" dirty="0">
                <a:solidFill>
                  <a:schemeClr val="tx1"/>
                </a:solidFill>
                <a:cs typeface="2  Yekan" panose="00000400000000000000" pitchFamily="2" charset="-78"/>
              </a:rPr>
              <a:t>« </a:t>
            </a:r>
            <a:r>
              <a:rPr lang="fa-IR" dirty="0">
                <a:solidFill>
                  <a:schemeClr val="tx1"/>
                </a:solidFill>
                <a:cs typeface="2  Yekan" panose="00000400000000000000" pitchFamily="2" charset="-78"/>
              </a:rPr>
              <a:t>تنوین </a:t>
            </a:r>
            <a:r>
              <a:rPr lang="ar-SA" dirty="0">
                <a:solidFill>
                  <a:schemeClr val="tx1"/>
                </a:solidFill>
                <a:cs typeface="2  Yekan" panose="00000400000000000000" pitchFamily="2" charset="-78"/>
              </a:rPr>
              <a:t>» </a:t>
            </a:r>
            <a:r>
              <a:rPr lang="fa-IR" dirty="0">
                <a:solidFill>
                  <a:schemeClr val="tx1"/>
                </a:solidFill>
                <a:cs typeface="2  Yekan" panose="00000400000000000000" pitchFamily="2" charset="-78"/>
              </a:rPr>
              <a:t>در انتهای کلمه</a:t>
            </a:r>
            <a:endParaRPr lang="en-US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98583" y="3095219"/>
            <a:ext cx="1405010" cy="69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dirty="0">
                <a:solidFill>
                  <a:srgbClr val="7030A0"/>
                </a:solidFill>
                <a:cs typeface="2  Badr" panose="00000400000000000000" pitchFamily="2" charset="-78"/>
              </a:rPr>
              <a:t>کِتابٌ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6262" y="3183227"/>
            <a:ext cx="1405010" cy="69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dirty="0">
                <a:solidFill>
                  <a:srgbClr val="7030A0"/>
                </a:solidFill>
                <a:cs typeface="2  Badr" panose="00000400000000000000" pitchFamily="2" charset="-78"/>
              </a:rPr>
              <a:t>وَلَدٌ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5382" y="3183227"/>
            <a:ext cx="1405010" cy="69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4000" dirty="0">
                <a:solidFill>
                  <a:srgbClr val="7030A0"/>
                </a:solidFill>
                <a:cs typeface="2  Badr" panose="00000400000000000000" pitchFamily="2" charset="-78"/>
              </a:rPr>
              <a:t>شَجَرَةٌ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09138" y="4253242"/>
            <a:ext cx="3086310" cy="714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>
                <a:solidFill>
                  <a:srgbClr val="0070C0"/>
                </a:solidFill>
                <a:cs typeface="2  Yekan" panose="00000400000000000000" pitchFamily="2" charset="-78"/>
              </a:rPr>
              <a:t>نکته بسیار مهم</a:t>
            </a:r>
            <a:endParaRPr lang="en-US" dirty="0">
              <a:solidFill>
                <a:srgbClr val="0070C0"/>
              </a:solidFill>
              <a:cs typeface="2  Yekan" panose="000004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57887" y="4346620"/>
            <a:ext cx="5769735" cy="5988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>
                <a:solidFill>
                  <a:schemeClr val="tx1"/>
                </a:solidFill>
                <a:cs typeface="2  Yekan" panose="00000400000000000000" pitchFamily="2" charset="-78"/>
              </a:rPr>
              <a:t>« ال » با تنوین در یک کلمه </a:t>
            </a:r>
            <a:r>
              <a:rPr lang="fa-IR" dirty="0">
                <a:solidFill>
                  <a:srgbClr val="FF0000"/>
                </a:solidFill>
                <a:cs typeface="2  Yekan" panose="00000400000000000000" pitchFamily="2" charset="-78"/>
              </a:rPr>
              <a:t>جمع نمی شوند.</a:t>
            </a:r>
            <a:endParaRPr lang="en-US" dirty="0">
              <a:solidFill>
                <a:srgbClr val="FF0000"/>
              </a:solidFill>
              <a:cs typeface="2  Yeka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58767" y="5039926"/>
            <a:ext cx="3909344" cy="1691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9600" dirty="0">
                <a:solidFill>
                  <a:schemeClr val="tx1"/>
                </a:solidFill>
                <a:cs typeface="2  Yekan" panose="00000400000000000000" pitchFamily="2" charset="-78"/>
              </a:rPr>
              <a:t>اَلْکِتابٌ</a:t>
            </a:r>
            <a:endParaRPr lang="en-US" sz="9600" dirty="0">
              <a:solidFill>
                <a:srgbClr val="FF0000"/>
              </a:solidFill>
              <a:cs typeface="2  Yekan" panose="00000400000000000000" pitchFamily="2" charset="-7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730321" y="5039926"/>
            <a:ext cx="4097301" cy="1412389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9DE3604-F457-4447-A167-2AB9C2FD2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1" y="100208"/>
            <a:ext cx="2286733" cy="18039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AEFD49-78F1-4142-9E6A-0ABE84A1189D}"/>
              </a:ext>
            </a:extLst>
          </p:cNvPr>
          <p:cNvSpPr txBox="1"/>
          <p:nvPr/>
        </p:nvSpPr>
        <p:spPr>
          <a:xfrm>
            <a:off x="10083875" y="1904186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5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97769" y="3183228"/>
            <a:ext cx="4109574" cy="794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تقسیم بندی اسم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387921" y="1332962"/>
            <a:ext cx="605306" cy="4494728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hlinkClick r:id="rId3" action="ppaction://hlinksldjump"/>
          </p:cNvPr>
          <p:cNvSpPr txBox="1">
            <a:spLocks/>
          </p:cNvSpPr>
          <p:nvPr/>
        </p:nvSpPr>
        <p:spPr>
          <a:xfrm>
            <a:off x="3727219" y="1575513"/>
            <a:ext cx="3066386" cy="1137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rgbClr val="0070C0"/>
                </a:solidFill>
                <a:cs typeface="Sultan Adan" panose="00000400000000000000" pitchFamily="2" charset="-78"/>
              </a:rPr>
              <a:t>از نظر جنس</a:t>
            </a:r>
            <a:endParaRPr lang="en-US" b="1" dirty="0">
              <a:solidFill>
                <a:srgbClr val="0070C0"/>
              </a:solidFill>
              <a:cs typeface="Sultan Adan" panose="00000400000000000000" pitchFamily="2" charset="-78"/>
            </a:endParaRPr>
          </a:p>
        </p:txBody>
      </p:sp>
      <p:sp>
        <p:nvSpPr>
          <p:cNvPr id="6" name="Title 1">
            <a:hlinkClick r:id="rId4" action="ppaction://hlinksldjump"/>
          </p:cNvPr>
          <p:cNvSpPr txBox="1">
            <a:spLocks/>
          </p:cNvSpPr>
          <p:nvPr/>
        </p:nvSpPr>
        <p:spPr>
          <a:xfrm>
            <a:off x="3727219" y="3309872"/>
            <a:ext cx="3066386" cy="1137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rgbClr val="0070C0"/>
                </a:solidFill>
                <a:cs typeface="Sultan Adan" panose="00000400000000000000" pitchFamily="2" charset="-78"/>
              </a:rPr>
              <a:t>از نظر تعداد</a:t>
            </a:r>
            <a:endParaRPr lang="en-US" b="1" dirty="0">
              <a:solidFill>
                <a:srgbClr val="0070C0"/>
              </a:solidFill>
              <a:cs typeface="Sultan Adan" panose="00000400000000000000" pitchFamily="2" charset="-78"/>
            </a:endParaRPr>
          </a:p>
        </p:txBody>
      </p:sp>
      <p:sp>
        <p:nvSpPr>
          <p:cNvPr id="7" name="Title 1">
            <a:hlinkClick r:id="rId5" action="ppaction://hlinksldjump"/>
          </p:cNvPr>
          <p:cNvSpPr txBox="1">
            <a:spLocks/>
          </p:cNvSpPr>
          <p:nvPr/>
        </p:nvSpPr>
        <p:spPr>
          <a:xfrm>
            <a:off x="3727219" y="4775915"/>
            <a:ext cx="3066386" cy="1137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rgbClr val="0070C0"/>
                </a:solidFill>
                <a:cs typeface="Sultan Adan" panose="00000400000000000000" pitchFamily="2" charset="-78"/>
              </a:rPr>
              <a:t>از نظر اشاره</a:t>
            </a:r>
            <a:endParaRPr lang="en-US" b="1" dirty="0">
              <a:solidFill>
                <a:srgbClr val="0070C0"/>
              </a:solidFill>
              <a:cs typeface="Sultan Adan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4EA956-BF69-0148-9685-58142311E1D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1" y="100208"/>
            <a:ext cx="2286733" cy="18039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E1DCE-82D0-7148-951F-46A8A9ACBF1A}"/>
              </a:ext>
            </a:extLst>
          </p:cNvPr>
          <p:cNvSpPr txBox="1"/>
          <p:nvPr/>
        </p:nvSpPr>
        <p:spPr>
          <a:xfrm>
            <a:off x="10083875" y="1904186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0323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70502" y="877909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تقسیم اسم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42090" y="1575513"/>
            <a:ext cx="3066386" cy="1137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rgbClr val="0070C0"/>
                </a:solidFill>
                <a:cs typeface="Sultan Adan" panose="00000400000000000000" pitchFamily="2" charset="-78"/>
              </a:rPr>
              <a:t>از نظر جنس</a:t>
            </a:r>
            <a:endParaRPr lang="en-US" b="1" dirty="0">
              <a:solidFill>
                <a:srgbClr val="0070C0"/>
              </a:solidFill>
              <a:cs typeface="Sultan Adan" panose="00000400000000000000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777508" y="664332"/>
            <a:ext cx="292994" cy="1822361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60940" y="522664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800" dirty="0">
                <a:solidFill>
                  <a:srgbClr val="7030A0"/>
                </a:solidFill>
                <a:cs typeface="2  Badr" panose="00000400000000000000" pitchFamily="2" charset="-78"/>
              </a:rPr>
              <a:t>مُـذَکَّـر</a:t>
            </a:r>
            <a:endParaRPr lang="en-US" sz="48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51093" y="1657083"/>
            <a:ext cx="2409562" cy="971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800" dirty="0">
                <a:solidFill>
                  <a:srgbClr val="7030A0"/>
                </a:solidFill>
                <a:cs typeface="2  Badr" panose="00000400000000000000" pitchFamily="2" charset="-78"/>
              </a:rPr>
              <a:t>مُـؤَ نَّث</a:t>
            </a:r>
            <a:endParaRPr lang="en-US" sz="48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47220" y="664332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00B050"/>
                </a:solidFill>
                <a:cs typeface="A EntezareZohoor 1 **" panose="00000700000000000000" pitchFamily="2" charset="-78"/>
              </a:rPr>
              <a:t>نشانه ندارد.</a:t>
            </a:r>
            <a:endParaRPr lang="en-US" sz="4000" dirty="0">
              <a:solidFill>
                <a:srgbClr val="00B050"/>
              </a:solidFill>
              <a:cs typeface="A EntezareZohoor 1 **" panose="000007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310285" y="1070013"/>
            <a:ext cx="7627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69703" y="2118030"/>
            <a:ext cx="7627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89395" y="1567997"/>
            <a:ext cx="3843133" cy="84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6000" dirty="0">
                <a:solidFill>
                  <a:srgbClr val="00B050"/>
                </a:solidFill>
                <a:cs typeface="2  Badr" panose="00000400000000000000" pitchFamily="2" charset="-78"/>
              </a:rPr>
              <a:t>ة   ـة </a:t>
            </a:r>
            <a:r>
              <a:rPr lang="fa-IR" sz="2400" dirty="0">
                <a:solidFill>
                  <a:srgbClr val="0070C0"/>
                </a:solidFill>
                <a:cs typeface="2  Badr" panose="00000400000000000000" pitchFamily="2" charset="-78"/>
              </a:rPr>
              <a:t>« در انتهای کلمه »</a:t>
            </a:r>
            <a:endParaRPr lang="en-US" sz="2400" dirty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699188"/>
            <a:ext cx="11384923" cy="2393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lnSpc>
                <a:spcPct val="250000"/>
              </a:lnSpc>
            </a:pPr>
            <a:r>
              <a:rPr lang="fa-IR" sz="3200" dirty="0">
                <a:solidFill>
                  <a:schemeClr val="tx1"/>
                </a:solidFill>
                <a:cs typeface="2  Yekan" panose="00000400000000000000" pitchFamily="2" charset="-78"/>
              </a:rPr>
              <a:t>تشخیص مذکر یا مؤنث بودن یک اسم برای این است که بتوانیم برای آن</a:t>
            </a:r>
          </a:p>
          <a:p>
            <a:pPr algn="ctr" rtl="1">
              <a:lnSpc>
                <a:spcPct val="250000"/>
              </a:lnSpc>
            </a:pPr>
            <a:r>
              <a:rPr lang="fa-IR" sz="3200" dirty="0">
                <a:solidFill>
                  <a:schemeClr val="tx1"/>
                </a:solidFill>
                <a:cs typeface="2  Yekan" panose="00000400000000000000" pitchFamily="2" charset="-78"/>
              </a:rPr>
              <a:t> « </a:t>
            </a:r>
            <a:r>
              <a:rPr lang="fa-IR" sz="3200" dirty="0">
                <a:solidFill>
                  <a:srgbClr val="FF0000"/>
                </a:solidFill>
                <a:cs typeface="A EntezareZohoor 1 **" panose="00000700000000000000" pitchFamily="2" charset="-78"/>
              </a:rPr>
              <a:t>اسم اشاره  </a:t>
            </a:r>
            <a:r>
              <a:rPr lang="fa-IR" sz="3200" dirty="0">
                <a:solidFill>
                  <a:schemeClr val="tx1"/>
                </a:solidFill>
                <a:cs typeface="2  Yekan" panose="00000400000000000000" pitchFamily="2" charset="-78"/>
              </a:rPr>
              <a:t>، </a:t>
            </a:r>
            <a:r>
              <a:rPr lang="fa-IR" sz="3200" dirty="0">
                <a:solidFill>
                  <a:srgbClr val="FF0000"/>
                </a:solidFill>
                <a:cs typeface="A EntezareZohoor 1 **" panose="00000700000000000000" pitchFamily="2" charset="-78"/>
              </a:rPr>
              <a:t>فعل</a:t>
            </a:r>
            <a:r>
              <a:rPr lang="fa-IR" sz="3200" dirty="0">
                <a:solidFill>
                  <a:schemeClr val="tx1"/>
                </a:solidFill>
                <a:cs typeface="2  Yekan" panose="00000400000000000000" pitchFamily="2" charset="-78"/>
              </a:rPr>
              <a:t> ، </a:t>
            </a:r>
            <a:r>
              <a:rPr lang="fa-IR" sz="3200" dirty="0">
                <a:solidFill>
                  <a:srgbClr val="FF0000"/>
                </a:solidFill>
                <a:cs typeface="A EntezareZohoor 1 **" panose="00000700000000000000" pitchFamily="2" charset="-78"/>
              </a:rPr>
              <a:t>ضمیر</a:t>
            </a:r>
            <a:r>
              <a:rPr lang="fa-IR" sz="3200" dirty="0">
                <a:solidFill>
                  <a:schemeClr val="tx1"/>
                </a:solidFill>
                <a:cs typeface="2  Yekan" panose="00000400000000000000" pitchFamily="2" charset="-78"/>
              </a:rPr>
              <a:t> و . . . » مناسب بیاوریم.</a:t>
            </a:r>
            <a:endParaRPr lang="en-US" sz="32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BA48A6-3740-4940-A525-291309A7C9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1" y="100208"/>
            <a:ext cx="2286733" cy="18039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9BD628-53CD-C648-B5B9-6D04684C7569}"/>
              </a:ext>
            </a:extLst>
          </p:cNvPr>
          <p:cNvSpPr txBox="1"/>
          <p:nvPr/>
        </p:nvSpPr>
        <p:spPr>
          <a:xfrm>
            <a:off x="10083875" y="1904186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525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0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33487" y="2861257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تقسیم اسم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72022" y="3599462"/>
            <a:ext cx="3066386" cy="759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rgbClr val="0070C0"/>
                </a:solidFill>
                <a:cs typeface="Sultan Adan" panose="00000400000000000000" pitchFamily="2" charset="-78"/>
              </a:rPr>
              <a:t>از نظر تعداد</a:t>
            </a:r>
            <a:endParaRPr lang="en-US" b="1" dirty="0">
              <a:solidFill>
                <a:srgbClr val="0070C0"/>
              </a:solidFill>
              <a:cs typeface="Sultan Adan" panose="00000400000000000000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895607" y="656817"/>
            <a:ext cx="605306" cy="5692462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74243" y="748043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800" dirty="0">
                <a:solidFill>
                  <a:srgbClr val="7030A0"/>
                </a:solidFill>
                <a:cs typeface="2  Badr" panose="00000400000000000000" pitchFamily="2" charset="-78"/>
              </a:rPr>
              <a:t>مُـفْرَد</a:t>
            </a:r>
            <a:endParaRPr lang="en-US" sz="48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35065" y="1173040"/>
            <a:ext cx="3867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841245" y="793655"/>
            <a:ext cx="1875750" cy="8022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rgbClr val="FFC000"/>
                </a:solidFill>
                <a:cs typeface="A EntezareZohoor 1 **" panose="00000700000000000000" pitchFamily="2" charset="-78"/>
              </a:rPr>
              <a:t>نشانه ندارد.</a:t>
            </a:r>
            <a:endParaRPr lang="en-US" dirty="0">
              <a:solidFill>
                <a:srgbClr val="FFC000"/>
              </a:solidFill>
              <a:cs typeface="A EntezareZohoor 1 **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32647" y="2533734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800" dirty="0">
                <a:solidFill>
                  <a:srgbClr val="7030A0"/>
                </a:solidFill>
                <a:cs typeface="2  Badr" panose="00000400000000000000" pitchFamily="2" charset="-78"/>
              </a:rPr>
              <a:t>مُـثَـنی</a:t>
            </a:r>
            <a:endParaRPr lang="en-US" sz="48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32647" y="3079118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995843" y="2624186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00B050"/>
                </a:solidFill>
                <a:cs typeface="Sultan Adan" panose="00000400000000000000" pitchFamily="2" charset="-78"/>
              </a:rPr>
              <a:t>انِ    یْنِ</a:t>
            </a:r>
            <a:endParaRPr lang="en-US" sz="4000" dirty="0">
              <a:solidFill>
                <a:srgbClr val="00B050"/>
              </a:solidFill>
              <a:cs typeface="Sultan Adan" panose="000004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6944" y="1872740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مُعلِّمـ</a:t>
            </a:r>
            <a:r>
              <a:rPr lang="fa-IR" sz="4000" dirty="0">
                <a:solidFill>
                  <a:srgbClr val="00B050"/>
                </a:solidFill>
                <a:cs typeface="2  Badr" panose="00000400000000000000" pitchFamily="2" charset="-78"/>
              </a:rPr>
              <a:t>ان</a:t>
            </a:r>
            <a:r>
              <a:rPr lang="fa-IR" sz="4000" dirty="0">
                <a:solidFill>
                  <a:srgbClr val="7030A0"/>
                </a:solidFill>
                <a:cs typeface="2  Badr" panose="00000400000000000000" pitchFamily="2" charset="-78"/>
              </a:rPr>
              <a:t>ِ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8777" y="1873982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مُعلِّمَـ</a:t>
            </a:r>
            <a:r>
              <a:rPr lang="fa-IR" sz="4000" dirty="0">
                <a:solidFill>
                  <a:srgbClr val="00B050"/>
                </a:solidFill>
                <a:cs typeface="2  Badr" panose="00000400000000000000" pitchFamily="2" charset="-78"/>
              </a:rPr>
              <a:t>یْـن</a:t>
            </a:r>
            <a:r>
              <a:rPr lang="fa-IR" sz="4000" dirty="0">
                <a:solidFill>
                  <a:srgbClr val="7030A0"/>
                </a:solidFill>
                <a:cs typeface="2  Badr" panose="00000400000000000000" pitchFamily="2" charset="-78"/>
              </a:rPr>
              <a:t>ِ</a:t>
            </a:r>
            <a:endParaRPr lang="en-US" sz="40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07283" y="2717684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طالِبـ</a:t>
            </a:r>
            <a:r>
              <a:rPr lang="fa-IR" sz="4000" dirty="0">
                <a:solidFill>
                  <a:srgbClr val="7030A0"/>
                </a:solidFill>
                <a:cs typeface="2  Badr" panose="00000400000000000000" pitchFamily="2" charset="-78"/>
              </a:rPr>
              <a:t>َ</a:t>
            </a:r>
            <a:r>
              <a:rPr lang="fa-IR" sz="4000" dirty="0">
                <a:solidFill>
                  <a:srgbClr val="FF0000"/>
                </a:solidFill>
                <a:cs typeface="2  Badr" panose="00000400000000000000" pitchFamily="2" charset="-78"/>
              </a:rPr>
              <a:t>ـتـ</a:t>
            </a:r>
            <a:r>
              <a:rPr lang="fa-IR" sz="4000" dirty="0">
                <a:solidFill>
                  <a:srgbClr val="00B050"/>
                </a:solidFill>
                <a:cs typeface="2  Badr" panose="00000400000000000000" pitchFamily="2" charset="-78"/>
              </a:rPr>
              <a:t>انِ</a:t>
            </a:r>
            <a:endParaRPr lang="en-US" sz="40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8777" y="2751602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طالِبـ</a:t>
            </a:r>
            <a:r>
              <a:rPr lang="fa-IR" sz="4000" dirty="0">
                <a:solidFill>
                  <a:srgbClr val="7030A0"/>
                </a:solidFill>
                <a:cs typeface="2  Badr" panose="00000400000000000000" pitchFamily="2" charset="-78"/>
              </a:rPr>
              <a:t>َ</a:t>
            </a:r>
            <a:r>
              <a:rPr lang="fa-IR" sz="4000" dirty="0">
                <a:solidFill>
                  <a:srgbClr val="FF0000"/>
                </a:solidFill>
                <a:cs typeface="2  Badr" panose="00000400000000000000" pitchFamily="2" charset="-78"/>
              </a:rPr>
              <a:t>ـتَـ</a:t>
            </a:r>
            <a:r>
              <a:rPr lang="fa-IR" sz="4000" dirty="0">
                <a:solidFill>
                  <a:srgbClr val="00B050"/>
                </a:solidFill>
                <a:cs typeface="2  Badr" panose="00000400000000000000" pitchFamily="2" charset="-78"/>
              </a:rPr>
              <a:t>یْنِ</a:t>
            </a:r>
            <a:endParaRPr lang="en-US" sz="40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087445" y="4833864"/>
            <a:ext cx="1171621" cy="8843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800" dirty="0">
                <a:solidFill>
                  <a:srgbClr val="7030A0"/>
                </a:solidFill>
                <a:cs typeface="2  Badr" panose="00000400000000000000" pitchFamily="2" charset="-78"/>
              </a:rPr>
              <a:t>جمع</a:t>
            </a:r>
            <a:endParaRPr lang="en-US" sz="48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754194" y="5368318"/>
            <a:ext cx="4397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6258546" y="4009047"/>
            <a:ext cx="400209" cy="2655156"/>
          </a:xfrm>
          <a:prstGeom prst="rightBrace">
            <a:avLst>
              <a:gd name="adj1" fmla="val 97522"/>
              <a:gd name="adj2" fmla="val 5052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87468" y="4223492"/>
            <a:ext cx="2004237" cy="8642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00B0F0"/>
                </a:solidFill>
                <a:cs typeface="B Vahid" panose="00000700000000000000" pitchFamily="2" charset="-78"/>
              </a:rPr>
              <a:t>مذکر سالم</a:t>
            </a:r>
            <a:endParaRPr lang="en-US" sz="4000" dirty="0">
              <a:solidFill>
                <a:srgbClr val="00B0F0"/>
              </a:solidFill>
              <a:cs typeface="B Vahid" panose="00000700000000000000" pitchFamily="2" charset="-7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351085" y="4655623"/>
            <a:ext cx="3657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772258" y="770811"/>
            <a:ext cx="1517272" cy="818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مُعلِّم</a:t>
            </a:r>
            <a:endParaRPr lang="en-US" sz="4000" dirty="0">
              <a:solidFill>
                <a:schemeClr val="tx1"/>
              </a:solidFill>
              <a:cs typeface="2  Badr" panose="00000400000000000000" pitchFamily="2" charset="-7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735958" y="819188"/>
            <a:ext cx="1706816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طالِب</a:t>
            </a:r>
            <a:endParaRPr lang="en-US" sz="4000" dirty="0">
              <a:solidFill>
                <a:schemeClr val="tx1"/>
              </a:solidFill>
              <a:cs typeface="2  Badr" panose="00000400000000000000" pitchFamily="2" charset="-78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704221" y="819188"/>
            <a:ext cx="1706816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طالِبَ</a:t>
            </a:r>
            <a:r>
              <a:rPr lang="fa-IR" sz="4000" dirty="0">
                <a:solidFill>
                  <a:srgbClr val="FF0000"/>
                </a:solidFill>
                <a:cs typeface="2  Badr" panose="00000400000000000000" pitchFamily="2" charset="-78"/>
              </a:rPr>
              <a:t>ة</a:t>
            </a:r>
            <a:endParaRPr lang="en-US" sz="4000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26529" y="819188"/>
            <a:ext cx="1706816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کِتاب</a:t>
            </a:r>
            <a:endParaRPr lang="en-US" sz="4000" dirty="0">
              <a:solidFill>
                <a:schemeClr val="tx1"/>
              </a:solidFill>
              <a:cs typeface="2  Badr" panose="00000400000000000000" pitchFamily="2" charset="-78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327558" y="4223492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00B050"/>
                </a:solidFill>
                <a:cs typeface="Sultan Adan" panose="00000400000000000000" pitchFamily="2" charset="-78"/>
              </a:rPr>
              <a:t>ونَ   ینَ</a:t>
            </a:r>
            <a:endParaRPr lang="en-US" sz="4000" dirty="0">
              <a:solidFill>
                <a:srgbClr val="00B050"/>
              </a:solidFill>
              <a:cs typeface="Sultan Adan" panose="00000400000000000000" pitchFamily="2" charset="-7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1490" y="3712962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مُعلِّمـ</a:t>
            </a:r>
            <a:r>
              <a:rPr lang="fa-IR" sz="4000" dirty="0">
                <a:solidFill>
                  <a:srgbClr val="00B050"/>
                </a:solidFill>
                <a:cs typeface="2  Badr" panose="00000400000000000000" pitchFamily="2" charset="-78"/>
              </a:rPr>
              <a:t>ونَ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27697" y="4488765"/>
            <a:ext cx="2409562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مُعلِّمـ</a:t>
            </a:r>
            <a:r>
              <a:rPr lang="fa-IR" sz="4000" dirty="0">
                <a:solidFill>
                  <a:srgbClr val="00B050"/>
                </a:solidFill>
                <a:cs typeface="2  Badr" panose="00000400000000000000" pitchFamily="2" charset="-78"/>
              </a:rPr>
              <a:t>ینَ</a:t>
            </a:r>
            <a:endParaRPr lang="en-US" sz="4000" dirty="0">
              <a:solidFill>
                <a:srgbClr val="7030A0"/>
              </a:solidFill>
              <a:cs typeface="2  Badr" panose="00000400000000000000" pitchFamily="2" charset="-78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74461" y="5250371"/>
            <a:ext cx="2004237" cy="8642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00B0F0"/>
                </a:solidFill>
                <a:cs typeface="B Vahid" panose="00000700000000000000" pitchFamily="2" charset="-78"/>
              </a:rPr>
              <a:t>مونث سالم</a:t>
            </a:r>
            <a:endParaRPr lang="en-US" sz="4000" dirty="0">
              <a:solidFill>
                <a:srgbClr val="00B0F0"/>
              </a:solidFill>
              <a:cs typeface="B Vahid" panose="00000700000000000000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361494" y="5718220"/>
            <a:ext cx="3657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3226563" y="5320388"/>
            <a:ext cx="1510557" cy="795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00B050"/>
                </a:solidFill>
                <a:cs typeface="Sultan Adan" panose="00000400000000000000" pitchFamily="2" charset="-78"/>
              </a:rPr>
              <a:t>ات</a:t>
            </a:r>
            <a:endParaRPr lang="en-US" sz="4000" dirty="0">
              <a:solidFill>
                <a:srgbClr val="00B050"/>
              </a:solidFill>
              <a:cs typeface="Sultan Adan" panose="00000400000000000000" pitchFamily="2" charset="-78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891156" y="5305370"/>
            <a:ext cx="1706816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طالِبـ</a:t>
            </a:r>
            <a:r>
              <a:rPr lang="fa-IR" sz="4000" dirty="0">
                <a:solidFill>
                  <a:srgbClr val="00B050"/>
                </a:solidFill>
                <a:cs typeface="2  Badr" panose="00000400000000000000" pitchFamily="2" charset="-78"/>
              </a:rPr>
              <a:t>ـات</a:t>
            </a:r>
            <a:endParaRPr lang="en-US" sz="4000" dirty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727254" y="6014385"/>
            <a:ext cx="2004237" cy="8642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rgbClr val="00B0F0"/>
                </a:solidFill>
                <a:cs typeface="B Vahid" panose="00000700000000000000" pitchFamily="2" charset="-78"/>
              </a:rPr>
              <a:t>مُـکَـسَّـر</a:t>
            </a:r>
            <a:endParaRPr lang="en-US" sz="4000" dirty="0">
              <a:solidFill>
                <a:srgbClr val="00B0F0"/>
              </a:solidFill>
              <a:cs typeface="B Vahid" panose="00000700000000000000" pitchFamily="2" charset="-78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678727" y="6446516"/>
            <a:ext cx="3867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3011530" y="6081111"/>
            <a:ext cx="1875750" cy="8022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rgbClr val="FFC000"/>
                </a:solidFill>
                <a:cs typeface="A EntezareZohoor 1 **" panose="00000700000000000000" pitchFamily="2" charset="-78"/>
              </a:rPr>
              <a:t>نشانه ندارد.</a:t>
            </a:r>
            <a:endParaRPr lang="en-US" dirty="0">
              <a:solidFill>
                <a:srgbClr val="FFC000"/>
              </a:solidFill>
              <a:cs typeface="A EntezareZohoor 1 **" panose="00000700000000000000" pitchFamily="2" charset="-78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783849" y="6022586"/>
            <a:ext cx="1706816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طُلّـاب</a:t>
            </a:r>
            <a:endParaRPr lang="en-US" sz="4000" dirty="0">
              <a:solidFill>
                <a:schemeClr val="tx1"/>
              </a:solidFill>
              <a:cs typeface="2  Badr" panose="00000400000000000000" pitchFamily="2" charset="-78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09058" y="6009673"/>
            <a:ext cx="1706816" cy="847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dirty="0">
                <a:solidFill>
                  <a:schemeClr val="tx1"/>
                </a:solidFill>
                <a:cs typeface="2  Badr" panose="00000400000000000000" pitchFamily="2" charset="-78"/>
              </a:rPr>
              <a:t>کُتُـب</a:t>
            </a:r>
            <a:endParaRPr lang="en-US" sz="4000" dirty="0">
              <a:solidFill>
                <a:schemeClr val="tx1"/>
              </a:solidFill>
              <a:cs typeface="2  Badr" panose="00000400000000000000" pitchFamily="2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1C68072-0064-584D-9EFD-D02EB9292F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1" y="100208"/>
            <a:ext cx="2286733" cy="180397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7BC91EE-B416-A945-8D6D-F67754B70981}"/>
              </a:ext>
            </a:extLst>
          </p:cNvPr>
          <p:cNvSpPr txBox="1"/>
          <p:nvPr/>
        </p:nvSpPr>
        <p:spPr>
          <a:xfrm>
            <a:off x="10083875" y="1904186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extLst>
      <p:ext uri="{BB962C8B-B14F-4D97-AF65-F5344CB8AC3E}">
        <p14:creationId xmlns:p14="http://schemas.microsoft.com/office/powerpoint/2010/main" val="29643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12135" y="350945"/>
            <a:ext cx="6284891" cy="5376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rgbClr val="FF0000"/>
                </a:solidFill>
                <a:cs typeface="Sultan K Medium" pitchFamily="2" charset="-78"/>
              </a:rPr>
              <a:t>نکات مهم در مورد تقسیم بندی اسم از نظر تعداد</a:t>
            </a:r>
            <a:endParaRPr lang="en-US" dirty="0">
              <a:solidFill>
                <a:srgbClr val="FF0000"/>
              </a:solidFill>
              <a:cs typeface="Sultan K Medium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7910" y="1135660"/>
            <a:ext cx="7044745" cy="614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1ـ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( انِ ـ ینِ ) باید زائد باشند تا علامت اسم مثنی محسوب شوند.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3487" y="1135660"/>
            <a:ext cx="4494728" cy="679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800" b="1" dirty="0">
                <a:solidFill>
                  <a:srgbClr val="002060"/>
                </a:solidFill>
                <a:cs typeface="2  Badr" panose="00000400000000000000" pitchFamily="2" charset="-78"/>
              </a:rPr>
              <a:t>ایمان ـ اِحسان ـ فُستان ـ شیطان ـ نِسیان</a:t>
            </a:r>
            <a:endParaRPr lang="en-US" sz="2800" b="1" dirty="0">
              <a:solidFill>
                <a:srgbClr val="002060"/>
              </a:solidFill>
              <a:cs typeface="2  Badr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75786" y="2182518"/>
            <a:ext cx="7456869" cy="640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2ـ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( ونَ ، ینَ ) باید زائد باشد تا علامت جمع مذکر سالم محسوب شود.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2123" y="2189901"/>
            <a:ext cx="3863663" cy="679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800" b="1" dirty="0">
                <a:solidFill>
                  <a:srgbClr val="002060"/>
                </a:solidFill>
                <a:cs typeface="2  Badr" panose="00000400000000000000" pitchFamily="2" charset="-78"/>
              </a:rPr>
              <a:t>آزمون ـ قانون ـ مسکین ـ تمرین</a:t>
            </a:r>
            <a:endParaRPr lang="en-US" sz="2800" b="1" dirty="0">
              <a:solidFill>
                <a:srgbClr val="002060"/>
              </a:solidFill>
              <a:cs typeface="2  Badr" panose="000004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7126" y="3457452"/>
            <a:ext cx="10895529" cy="1188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3ـ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باید توجه داشت هنگامی که اسمی به حرف ( </a:t>
            </a:r>
            <a:r>
              <a:rPr lang="ar-SA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ة ، ـة 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) ختم می شود برای جمع بستن آن ، ابتدا باید حرف ( </a:t>
            </a:r>
            <a:r>
              <a:rPr lang="ar-SA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ة ، ـة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) را از انتهای اسم حذف کرده و سپس ( </a:t>
            </a:r>
            <a:r>
              <a:rPr lang="ar-SA" sz="2800" b="1" dirty="0">
                <a:solidFill>
                  <a:srgbClr val="FF0000"/>
                </a:solidFill>
                <a:cs typeface="2  Badr" panose="00000400000000000000" pitchFamily="2" charset="-78"/>
              </a:rPr>
              <a:t>ات</a:t>
            </a:r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) را به انتهای اسم اضافه کنیم.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15954" y="5233671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b="1" dirty="0">
                <a:solidFill>
                  <a:schemeClr val="tx1"/>
                </a:solidFill>
                <a:cs typeface="2  Badr" panose="00000400000000000000" pitchFamily="2" charset="-78"/>
              </a:rPr>
              <a:t>المؤمن</a:t>
            </a:r>
            <a:r>
              <a:rPr lang="ar-SA" b="1" dirty="0">
                <a:solidFill>
                  <a:srgbClr val="FF0000"/>
                </a:solidFill>
                <a:cs typeface="2  Badr" panose="00000400000000000000" pitchFamily="2" charset="-78"/>
              </a:rPr>
              <a:t>ة</a:t>
            </a:r>
            <a:endParaRPr lang="en-US" sz="24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570527" y="5601164"/>
            <a:ext cx="5083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129245" y="5233671"/>
            <a:ext cx="1481072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b="1" dirty="0">
                <a:solidFill>
                  <a:schemeClr val="tx1"/>
                </a:solidFill>
                <a:cs typeface="2  Badr" panose="00000400000000000000" pitchFamily="2" charset="-78"/>
              </a:rPr>
              <a:t>المؤمن</a:t>
            </a:r>
            <a:endParaRPr lang="en-US" sz="24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950092" y="5240732"/>
            <a:ext cx="587824" cy="796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chemeClr val="tx1"/>
                </a:solidFill>
                <a:cs typeface="2  Badr" panose="00000400000000000000" pitchFamily="2" charset="-78"/>
              </a:rPr>
              <a:t>+</a:t>
            </a:r>
            <a:endParaRPr lang="en-US" sz="24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456090" y="5240732"/>
            <a:ext cx="775612" cy="796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rgbClr val="FF0000"/>
                </a:solidFill>
                <a:cs typeface="2  Badr" panose="00000400000000000000" pitchFamily="2" charset="-78"/>
              </a:rPr>
              <a:t>ات</a:t>
            </a:r>
            <a:endParaRPr lang="en-US" sz="24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134118" y="5266490"/>
            <a:ext cx="587824" cy="796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 dirty="0">
                <a:solidFill>
                  <a:schemeClr val="tx1"/>
                </a:solidFill>
                <a:cs typeface="2  Badr" panose="00000400000000000000" pitchFamily="2" charset="-78"/>
              </a:rPr>
              <a:t>=</a:t>
            </a:r>
            <a:endParaRPr lang="en-US" sz="24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687191" y="5227853"/>
            <a:ext cx="1634821" cy="803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b="1" dirty="0">
                <a:solidFill>
                  <a:schemeClr val="tx1"/>
                </a:solidFill>
                <a:cs typeface="2  Badr" panose="00000400000000000000" pitchFamily="2" charset="-78"/>
              </a:rPr>
              <a:t>المؤمن</a:t>
            </a:r>
            <a:r>
              <a:rPr lang="fa-IR" b="1" dirty="0">
                <a:solidFill>
                  <a:schemeClr val="tx1"/>
                </a:solidFill>
                <a:cs typeface="2  Badr" panose="00000400000000000000" pitchFamily="2" charset="-78"/>
              </a:rPr>
              <a:t>ـ</a:t>
            </a:r>
            <a:r>
              <a:rPr lang="fa-IR" b="1" dirty="0">
                <a:solidFill>
                  <a:srgbClr val="FF0000"/>
                </a:solidFill>
                <a:cs typeface="2  Badr" panose="00000400000000000000" pitchFamily="2" charset="-78"/>
              </a:rPr>
              <a:t>ات</a:t>
            </a:r>
            <a:endParaRPr lang="en-US" sz="24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BFA531-5641-B14C-878C-51097B02B0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538" y="4645485"/>
            <a:ext cx="2286733" cy="18039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3D3ACC0-FA51-7E4B-8FE1-9CE74D1C5992}"/>
              </a:ext>
            </a:extLst>
          </p:cNvPr>
          <p:cNvSpPr txBox="1"/>
          <p:nvPr/>
        </p:nvSpPr>
        <p:spPr>
          <a:xfrm>
            <a:off x="9987551" y="6449463"/>
            <a:ext cx="20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R" sz="2000" dirty="0">
                <a:latin typeface="Arial Rounded MT Bold" panose="020F0704030504030204" pitchFamily="34" charset="77"/>
              </a:rPr>
              <a:t>www.tizline.ir</a:t>
            </a:r>
          </a:p>
        </p:txBody>
      </p:sp>
    </p:spTree>
    <p:extLst>
      <p:ext uri="{BB962C8B-B14F-4D97-AF65-F5344CB8AC3E}">
        <p14:creationId xmlns:p14="http://schemas.microsoft.com/office/powerpoint/2010/main" val="35023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2|5.7|3.3|2.5|3.2|4.3|3.4|2.6|5.4|1.6|1.9|3.3|2.7|2.4|2.8|2.4|2.8|2.4|9.1|3.2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.1|9.4|6|3.8|3.5|27.6|12.6|2.6|3.2|3|2.1|1.9|2.8|2.5|2.6|2.5|3.4|2.1|3.5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.8|5.7|8|4.3|3.5|7.4|2.6|2.9|2.3|7.2|8.5|1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|2.9|4.4|4.6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2.6|5.9|4.6|4.3|2.4|5|23.9|12.8|14.3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999</Words>
  <Application>Microsoft Macintosh PowerPoint</Application>
  <PresentationFormat>Widescreen</PresentationFormat>
  <Paragraphs>254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_L4i_Nastaliq</vt:lpstr>
      <vt:lpstr>Arial</vt:lpstr>
      <vt:lpstr>Arial Rounded MT Bold</vt:lpstr>
      <vt:lpstr>Bookman Old Style</vt:lpstr>
      <vt:lpstr>Calibri</vt:lpstr>
      <vt:lpstr>Calibri Light</vt:lpstr>
      <vt:lpstr>Century Gothic</vt:lpstr>
      <vt:lpstr>Moalla</vt:lpstr>
      <vt:lpstr>Rockwell</vt:lpstr>
      <vt:lpstr>Times New Roman</vt:lpstr>
      <vt:lpstr>Trebuchet MS</vt:lpstr>
      <vt:lpstr>Wingdings 3</vt:lpstr>
      <vt:lpstr>Facet</vt:lpstr>
      <vt:lpstr>Damask</vt:lpstr>
      <vt:lpstr>Slice</vt:lpstr>
      <vt:lpstr>3_Custom Design</vt:lpstr>
      <vt:lpstr>PowerPoint Presentation</vt:lpstr>
      <vt:lpstr>مرور قواعد </vt:lpstr>
      <vt:lpstr>حروف الفبا در زبان عربی 29 حرف است.</vt:lpstr>
      <vt:lpstr>کلمه</vt:lpstr>
      <vt:lpstr>نشانه های اسم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مرور قواعد</dc:title>
  <dc:creator>Home</dc:creator>
  <cp:lastModifiedBy>Microsoft Office User</cp:lastModifiedBy>
  <cp:revision>119</cp:revision>
  <dcterms:created xsi:type="dcterms:W3CDTF">2020-07-12T10:15:47Z</dcterms:created>
  <dcterms:modified xsi:type="dcterms:W3CDTF">2020-12-28T15:52:05Z</dcterms:modified>
</cp:coreProperties>
</file>